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style val="2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本期</c:v>
                </c:pt>
              </c:strCache>
            </c:strRef>
          </c:tx>
          <c:spPr>
            <a:solidFill>
              <a:srgbClr val="1D4ED8"/>
            </a:solidFill>
          </c:spPr>
          <c:cat>
            <c:strRef>
              <c:f>Sheet1!$A$2:$A$4</c:f>
              <c:strCache>
                <c:ptCount val="3"/>
                <c:pt idx="0">
                  <c:v>收入增速</c:v>
                </c:pt>
                <c:pt idx="1">
                  <c:v>毛利率</c:v>
                </c:pt>
                <c:pt idx="2">
                  <c:v>客户留存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</c:v>
                </c:pt>
                <c:pt idx="1">
                  <c:v>38</c:v>
                </c:pt>
                <c:pt idx="2">
                  <c:v>82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目标</c:v>
                </c:pt>
              </c:strCache>
            </c:strRef>
          </c:tx>
          <c:spPr>
            <a:solidFill>
              <a:srgbClr val="C9C7C0"/>
            </a:solidFill>
          </c:spPr>
          <c:cat>
            <c:strRef>
              <c:f>Sheet1!$A$2:$A$4</c:f>
              <c:strCache>
                <c:ptCount val="3"/>
                <c:pt idx="0">
                  <c:v>收入增速</c:v>
                </c:pt>
                <c:pt idx="1">
                  <c:v>毛利率</c:v>
                </c:pt>
                <c:pt idx="2">
                  <c:v>客户留存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15</c:v>
                </c:pt>
                <c:pt idx="1">
                  <c:v>40</c:v>
                </c:pt>
                <c:pt idx="2">
                  <c:v>88</c:v>
                </c:pt>
              </c:numCache>
            </c:numRef>
          </c:val>
        </c:ser>
        <c:dLbls>
          <c:txPr>
            <a:bodyPr/>
            <a:lstStyle/>
            <a:p>
              <a:pPr>
                <a:defRPr sz="900">
                  <a:latin typeface="Noto Sans CJK SC"/>
                  <a:ea typeface="Noto Sans CJK SC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78"/>
        <c:axId val="2226939960"/>
        <c:axId val="2180972856"/>
      </c:barChart>
      <c:catAx>
        <c:axId val="2226939960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>
            <a:solidFill>
              <a:srgbClr val="D9D4C9"/>
            </a:solidFill>
          </a:ln>
        </c:spPr>
        <c:txPr>
          <a:bodyPr/>
          <a:lstStyle/>
          <a:p>
            <a:pPr>
              <a:defRPr sz="1000">
                <a:latin typeface="Noto Sans CJK SC"/>
                <a:ea typeface="Noto Sans CJK SC"/>
              </a:defRPr>
            </a:pPr>
          </a:p>
        </c:txPr>
        <c:crossAx val="2180972856"/>
        <c:crosses val="autoZero"/>
        <c:auto val="1"/>
        <c:lblAlgn val="ctr"/>
        <c:lblOffset val="100"/>
        <c:noMultiLvlLbl val="0"/>
      </c:catAx>
      <c:valAx>
        <c:axId val="2180972856"/>
        <c:scaling>
          <c:max val="100.0"/>
        </c:scaling>
        <c:delete val="0"/>
        <c:axPos val="b"/>
        <c:majorGridlines>
          <c:spPr>
            <a:ln>
              <a:solidFill>
                <a:srgbClr val="D9D4C9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D9D4C9"/>
            </a:solidFill>
          </a:ln>
        </c:spPr>
        <c:txPr>
          <a:bodyPr/>
          <a:lstStyle/>
          <a:p>
            <a:pPr>
              <a:defRPr sz="900">
                <a:latin typeface="Noto Sans CJK SC"/>
                <a:ea typeface="Noto Sans CJK SC"/>
              </a:defRPr>
            </a:pPr>
          </a:p>
        </c:txPr>
        <c:crossAx val="2226939960"/>
        <c:crosses val="autoZero"/>
      </c:valAx>
    </c:plotArea>
    <c:legend>
      <c:legendPos val="b"/>
      <c:overlay val="0"/>
      <c:txPr>
        <a:bodyPr/>
        <a:lstStyle/>
        <a:p>
          <a:pPr>
            <a:defRPr sz="900">
              <a:latin typeface="Noto Sans CJK SC"/>
              <a:ea typeface="Noto Sans CJK SC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style val="2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方向性影响</c:v>
                </c:pt>
              </c:strCache>
            </c:strRef>
          </c:tx>
          <c:spPr>
            <a:solidFill>
              <a:srgbClr val="1D4ED8"/>
            </a:solidFill>
          </c:spPr>
          <c:cat>
            <c:strRef>
              <c:f>Sheet1!$A$2:$A$5</c:f>
              <c:strCache>
                <c:ptCount val="4"/>
                <c:pt idx="0">
                  <c:v>新客获取</c:v>
                </c:pt>
                <c:pt idx="1">
                  <c:v>留存下降</c:v>
                </c:pt>
                <c:pt idx="2">
                  <c:v>渠道结构</c:v>
                </c:pt>
                <c:pt idx="3">
                  <c:v>管道扩容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-2</c:v>
                </c:pt>
                <c:pt idx="2">
                  <c:v>-1</c:v>
                </c:pt>
                <c:pt idx="3">
                  <c:v>0.3</c:v>
                </c:pt>
              </c:numCache>
            </c:numRef>
          </c:val>
        </c:ser>
        <c:dLbls>
          <c:txPr>
            <a:bodyPr/>
            <a:lstStyle/>
            <a:p>
              <a:pPr>
                <a:defRPr sz="900">
                  <a:latin typeface="Noto Sans CJK SC"/>
                  <a:ea typeface="Noto Sans CJK SC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52"/>
        <c:axId val="2226939960"/>
        <c:axId val="2180972856"/>
      </c:barChart>
      <c:catAx>
        <c:axId val="222693996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D9D4C9"/>
            </a:solidFill>
          </a:ln>
        </c:spPr>
        <c:txPr>
          <a:bodyPr/>
          <a:lstStyle/>
          <a:p>
            <a:pPr>
              <a:defRPr sz="1000">
                <a:latin typeface="Noto Sans CJK SC"/>
                <a:ea typeface="Noto Sans CJK SC"/>
              </a:defRPr>
            </a:pPr>
          </a:p>
        </c:txPr>
        <c:crossAx val="2180972856"/>
        <c:crosses val="autoZero"/>
        <c:auto val="1"/>
        <c:lblAlgn val="ctr"/>
        <c:lblOffset val="100"/>
        <c:noMultiLvlLbl val="0"/>
      </c:catAx>
      <c:valAx>
        <c:axId val="2180972856"/>
        <c:scaling>
          <c:max val="6.0"/>
          <c:min val="-3.0"/>
        </c:scaling>
        <c:delete val="0"/>
        <c:axPos val="l"/>
        <c:majorGridlines>
          <c:spPr>
            <a:ln>
              <a:solidFill>
                <a:srgbClr val="D9D4C9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D9D4C9"/>
            </a:solidFill>
          </a:ln>
        </c:spPr>
        <c:txPr>
          <a:bodyPr/>
          <a:lstStyle/>
          <a:p>
            <a:pPr>
              <a:defRPr sz="900">
                <a:latin typeface="Noto Sans CJK SC"/>
                <a:ea typeface="Noto Sans CJK SC"/>
              </a:defRPr>
            </a:pPr>
          </a:p>
        </c:txPr>
        <c:crossAx val="2226939960"/>
        <c:crosses val="autoZero"/>
        <c:majorUnit val="1.0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这是一份完全由脱敏合成数据构成的公开案例。本期收入仍在增长，但留存和毛利同时承压，因此下季度需要把增长从量转向质。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管理摘要只保留三个决策项。第一，将留存恢复设为最高优先级。第二，用渠道和折扣约束保护毛利。第三，让管道从覆盖量转向高质量转化。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四项指标不能只看当前值。收入和管道比上期好，但仍未达目标；留存和毛利则是同比和目标双重缺口。因此资源排序应优先修复结构性风险。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这张图把当前值和目标直接对比。留存的绝对缺口最大，距离目标六个百分点。管道覆盖已经接近目标，这说明当前不缺商机数量，缺的是商机质量和客户留存。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这是方向性的驱动分析，不是完整的财务瀑布图。新客获取是主要正向驱动，留存和渠道结构则抵消了一部分成果。管理上的含义是，继续获客必须与留存和毛利治理同步。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风险矩阵的目的是帮助管理层排序。留存是高概率且高影响的风险，需要立即进入战情机制。管道提纯的数据基础已经存在，是最快可转化的机会。毛利则应并入渠道治理，避免同时启动过多战线。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这三个行动都不是抽象建议。每项都有明确责任人、最迟完成时间和验收指标。两个 P0 行动分别针对留存和毛利，P1 行动则把管道扩容转化为更高质量的销售机会。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落地路径分为三段。前两周建立留存战情，第三到第四周完成渠道与管道治理。表中月末和季末数值是为公开合成案例设定的 Agent 管理门槛假设，不是企业历史事实或已批准目标；正式使用前必须由业务负责人确认或替换。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200"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最后只请管理层做三个决定：第一，是否将留存恢复设为最高优先级；第二，是否授权调整渠道折扣边界；第三，是否按月复核三项核心指标。会后二十四小时内锁定责任人和首次复核日期。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ounded Rectangle 2"/>
          <p:cNvSpPr/>
          <p:nvPr/>
        </p:nvSpPr>
        <p:spPr>
          <a:xfrm>
            <a:off x="530352" y="594360"/>
            <a:ext cx="91440" cy="987552"/>
          </a:xfrm>
          <a:prstGeom prst="roundRect">
            <a:avLst>
              <a:gd name="adj" fmla="val 4000"/>
            </a:avLst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86384" y="621792"/>
            <a:ext cx="53035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EXECUTIVE BUSINESS REVIEW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84" y="1170432"/>
            <a:ext cx="6035040" cy="621792"/>
          </a:xfrm>
        </p:spPr>
        <p:txBody>
          <a:bodyPr lIns="0" rIns="0" tIns="0" bIns="0" anchor="t"/>
          <a:lstStyle/>
          <a:p>
            <a:pPr algn="l">
              <a:defRPr sz="34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季度经营复盘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" y="1901952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从增长，到可持续增长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86384" y="2761488"/>
            <a:ext cx="749808" cy="73152"/>
          </a:xfrm>
          <a:prstGeom prst="roundRect">
            <a:avLst>
              <a:gd name="adj" fmla="val 4000"/>
            </a:avLst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86384" y="3090672"/>
            <a:ext cx="5705856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  <a:defRPr sz="1600" b="0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下季度的核心不是单纯扩大收入，</a:t>
            </a:r>
          </a:p>
          <a:p>
            <a:pPr algn="l">
              <a:lnSpc>
                <a:spcPct val="118000"/>
              </a:lnSpc>
              <a:spcAft>
                <a:spcPts val="0"/>
              </a:spcAft>
              <a:defRPr sz="1600" b="0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而是同时恢复留存、保护毛利、提升管道质量。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6384" y="5413248"/>
            <a:ext cx="4846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2026 Q2 · 公开脱敏合成版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69480" y="658368"/>
            <a:ext cx="4160520" cy="539496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99248" y="987552"/>
            <a:ext cx="2194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本期经营信号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99248" y="1353312"/>
            <a:ext cx="31546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9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增长仍在，质量承压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9248" y="2057400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7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12%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72600" y="2139696"/>
            <a:ext cx="138988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收入增速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99248" y="2770632"/>
            <a:ext cx="3246120" cy="10972"/>
          </a:xfrm>
          <a:prstGeom prst="rect">
            <a:avLst/>
          </a:prstGeom>
          <a:solidFill>
            <a:srgbClr val="D9D4C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99248" y="3108960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7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82%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72600" y="3191256"/>
            <a:ext cx="138988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客户留存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99248" y="3822191"/>
            <a:ext cx="3246120" cy="10972"/>
          </a:xfrm>
          <a:prstGeom prst="rect">
            <a:avLst/>
          </a:prstGeom>
          <a:solidFill>
            <a:srgbClr val="D9D4C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99248" y="4160520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7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2.7×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72600" y="4242816"/>
            <a:ext cx="138988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管道覆盖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99248" y="5358384"/>
            <a:ext cx="3246120" cy="347472"/>
          </a:xfrm>
          <a:prstGeom prst="roundRect">
            <a:avLst>
              <a:gd name="adj" fmla="val 50000"/>
            </a:avLst>
          </a:prstGeom>
          <a:solidFill>
            <a:srgbClr val="E8E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27264" y="5458968"/>
            <a:ext cx="2980944" cy="1554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下季度主线：先稳质量，再扩规模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01  /  封面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02  /  管理摘要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12648"/>
            <a:ext cx="10789920" cy="457200"/>
          </a:xfrm>
        </p:spPr>
        <p:txBody>
          <a:bodyPr lIns="0" rIns="0" tIns="0" bIns="0" anchor="t"/>
          <a:lstStyle/>
          <a:p>
            <a:pPr algn="l">
              <a:defRPr sz="2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下季度必须同时修复留存、毛利和转化质量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1143000"/>
            <a:ext cx="73152" cy="585216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133856"/>
            <a:ext cx="10149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收入动能仍在，但三个结构性缺口已经影响增长的可持续性。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0352" y="1956816"/>
            <a:ext cx="11128248" cy="859536"/>
          </a:xfrm>
          <a:prstGeom prst="roundRect">
            <a:avLst>
              <a:gd name="adj" fmla="val 8000"/>
            </a:avLst>
          </a:prstGeom>
          <a:solidFill>
            <a:srgbClr val="E8EEF9"/>
          </a:solidFill>
          <a:ln w="12700">
            <a:solidFill>
              <a:srgbClr val="CBD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2185416"/>
            <a:ext cx="1143000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首要判断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7400" y="2121408"/>
            <a:ext cx="900684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8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不先稳住留存，新客增量会被继续抵消。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30352" y="3127248"/>
            <a:ext cx="3511296" cy="232257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03503" y="3364992"/>
            <a:ext cx="73152" cy="1847088"/>
          </a:xfrm>
          <a:prstGeom prst="roundRect">
            <a:avLst>
              <a:gd name="adj" fmla="val 4000"/>
            </a:avLst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7" y="3429000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7" y="3822191"/>
            <a:ext cx="26974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8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留存恢复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41247" y="4315968"/>
            <a:ext cx="566928" cy="45720"/>
          </a:xfrm>
          <a:prstGeom prst="rect">
            <a:avLst/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7" y="4590288"/>
            <a:ext cx="278892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  <a:defRPr sz="12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30 天战情机制</a:t>
            </a:r>
          </a:p>
          <a:p>
            <a:pPr algn="l">
              <a:lnSpc>
                <a:spcPct val="118000"/>
              </a:lnSpc>
              <a:spcAft>
                <a:spcPts val="0"/>
              </a:spcAft>
              <a:defRPr sz="12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目标 ≥ 85%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483864" y="3364992"/>
            <a:ext cx="310896" cy="310896"/>
          </a:xfrm>
          <a:prstGeom prst="roundRect">
            <a:avLst>
              <a:gd name="adj" fmla="val 8000"/>
            </a:avLst>
          </a:prstGeom>
          <a:solidFill>
            <a:srgbClr val="F7E8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279392" y="3127248"/>
            <a:ext cx="3511296" cy="232257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352544" y="3364992"/>
            <a:ext cx="73152" cy="1847088"/>
          </a:xfrm>
          <a:prstGeom prst="roundRect">
            <a:avLst>
              <a:gd name="adj" fmla="val 4000"/>
            </a:avLst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90288" y="3429000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90288" y="3822191"/>
            <a:ext cx="26974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8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毛利保护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90288" y="4315968"/>
            <a:ext cx="566928" cy="45720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90288" y="4590288"/>
            <a:ext cx="278892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  <a:defRPr sz="12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调整渠道与折扣</a:t>
            </a:r>
          </a:p>
          <a:p>
            <a:pPr algn="l">
              <a:lnSpc>
                <a:spcPct val="118000"/>
              </a:lnSpc>
              <a:spcAft>
                <a:spcPts val="0"/>
              </a:spcAft>
              <a:defRPr sz="12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目标 ≥ 39%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232904" y="3364992"/>
            <a:ext cx="310896" cy="310896"/>
          </a:xfrm>
          <a:prstGeom prst="roundRect">
            <a:avLst>
              <a:gd name="adj" fmla="val 8000"/>
            </a:avLst>
          </a:prstGeom>
          <a:solidFill>
            <a:srgbClr val="E8EE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028431" y="3127248"/>
            <a:ext cx="3511296" cy="2322576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101583" y="3364992"/>
            <a:ext cx="73152" cy="1847088"/>
          </a:xfrm>
          <a:prstGeom prst="roundRect">
            <a:avLst>
              <a:gd name="adj" fmla="val 4000"/>
            </a:avLst>
          </a:prstGeom>
          <a:solidFill>
            <a:srgbClr val="7386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339327" y="3429000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39327" y="3822191"/>
            <a:ext cx="26974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8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管道提纯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339327" y="4315968"/>
            <a:ext cx="566928" cy="45720"/>
          </a:xfrm>
          <a:prstGeom prst="rect">
            <a:avLst/>
          </a:prstGeom>
          <a:solidFill>
            <a:srgbClr val="7386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339327" y="4590288"/>
            <a:ext cx="278892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0"/>
              </a:spcAft>
              <a:defRPr sz="12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商机分层与资格</a:t>
            </a:r>
          </a:p>
          <a:p>
            <a:pPr algn="l">
              <a:lnSpc>
                <a:spcPct val="118000"/>
              </a:lnSpc>
              <a:spcAft>
                <a:spcPts val="0"/>
              </a:spcAft>
              <a:defRPr sz="12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目标 ≥ 3.0×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0981944" y="3364992"/>
            <a:ext cx="310896" cy="310896"/>
          </a:xfrm>
          <a:prstGeom prst="roundRect">
            <a:avLst>
              <a:gd name="adj" fmla="val 8000"/>
            </a:avLst>
          </a:prstGeom>
          <a:solidFill>
            <a:srgbClr val="E8E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03  /  指标总览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12648"/>
            <a:ext cx="10789920" cy="457200"/>
          </a:xfrm>
        </p:spPr>
        <p:txBody>
          <a:bodyPr lIns="0" rIns="0" tIns="0" bIns="0" anchor="t"/>
          <a:lstStyle/>
          <a:p>
            <a:pPr algn="l">
              <a:defRPr sz="2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四项核心指标中，只有收入增速和管道覆盖较上期改善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1143000"/>
            <a:ext cx="73152" cy="585216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133856"/>
            <a:ext cx="10149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留存下降 2 个百分点，毛利下降 1 个百分点；这两项负向变化优先于继续扩张。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0352" y="1965960"/>
            <a:ext cx="2560320" cy="16276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19" y="2212848"/>
            <a:ext cx="18288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收入增速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19" y="2542032"/>
            <a:ext cx="123444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7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12%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112264" y="2587752"/>
            <a:ext cx="704088" cy="283464"/>
          </a:xfrm>
          <a:prstGeom prst="roundRect">
            <a:avLst>
              <a:gd name="adj" fmla="val 8000"/>
            </a:avLst>
          </a:prstGeom>
          <a:solidFill>
            <a:srgbClr val="E8EE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112264" y="2642616"/>
            <a:ext cx="70408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+3pp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19" y="3172968"/>
            <a:ext cx="2057400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低于目标 3pp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28416" y="1965960"/>
            <a:ext cx="2560320" cy="16276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29584" y="2212848"/>
            <a:ext cx="18288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毛利率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9584" y="2542032"/>
            <a:ext cx="123444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7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38%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910328" y="2587752"/>
            <a:ext cx="704088" cy="283464"/>
          </a:xfrm>
          <a:prstGeom prst="roundRect">
            <a:avLst>
              <a:gd name="adj" fmla="val 8000"/>
            </a:avLst>
          </a:prstGeom>
          <a:solidFill>
            <a:srgbClr val="F7E8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10328" y="2642616"/>
            <a:ext cx="70408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-1pp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29584" y="3172968"/>
            <a:ext cx="2057400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渠道结构承压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80" y="1965960"/>
            <a:ext cx="2560320" cy="16276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27648" y="2212848"/>
            <a:ext cx="18288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客户留存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27648" y="2542032"/>
            <a:ext cx="123444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7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82%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708392" y="2587752"/>
            <a:ext cx="704088" cy="283464"/>
          </a:xfrm>
          <a:prstGeom prst="roundRect">
            <a:avLst>
              <a:gd name="adj" fmla="val 8000"/>
            </a:avLst>
          </a:prstGeom>
          <a:solidFill>
            <a:srgbClr val="F7E8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08392" y="2642616"/>
            <a:ext cx="70408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-2pp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27648" y="3172968"/>
            <a:ext cx="2057400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首要风险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924544" y="1965960"/>
            <a:ext cx="2560320" cy="16276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125712" y="2212848"/>
            <a:ext cx="18288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管道覆盖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25712" y="2542032"/>
            <a:ext cx="123444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7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2.7×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506456" y="2587752"/>
            <a:ext cx="704088" cy="283464"/>
          </a:xfrm>
          <a:prstGeom prst="roundRect">
            <a:avLst>
              <a:gd name="adj" fmla="val 8000"/>
            </a:avLst>
          </a:prstGeom>
          <a:solidFill>
            <a:srgbClr val="E8E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506456" y="2642616"/>
            <a:ext cx="70408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+0.3×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25712" y="3172968"/>
            <a:ext cx="2057400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转化质量分化</a:t>
            </a:r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530352" y="3913632"/>
          <a:ext cx="11128248" cy="206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240"/>
                <a:gridCol w="1051560"/>
                <a:gridCol w="1051560"/>
                <a:gridCol w="1051560"/>
                <a:gridCol w="6053328"/>
              </a:tblGrid>
              <a:tr h="384048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指标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本期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上期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目标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管理判断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收入增速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12%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9%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15%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增长改善，但挑战目标未达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毛利率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38%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39%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40%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立即优化渠道结构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客户留存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82%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84%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88%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进入 P0 战情机制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管道覆盖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2.7×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2.4×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3.0×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扩容同时提高商机资格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04  /  目标差距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12648"/>
            <a:ext cx="10789920" cy="457200"/>
          </a:xfrm>
        </p:spPr>
        <p:txBody>
          <a:bodyPr lIns="0" rIns="0" tIns="0" bIns="0" anchor="t"/>
          <a:lstStyle/>
          <a:p>
            <a:pPr algn="l">
              <a:defRPr sz="2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最大目标缺口来自留存，而不是需求不足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1143000"/>
            <a:ext cx="73152" cy="585216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133856"/>
            <a:ext cx="10149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留存距目标尚差 6 个百分点；管道覆盖已经接近目标，需要的是提纯而非单纯扩容。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658368" y="1993392"/>
          <a:ext cx="6720840" cy="393192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7799831" y="2011680"/>
            <a:ext cx="3401568" cy="1408176"/>
          </a:xfrm>
          <a:prstGeom prst="roundRect">
            <a:avLst>
              <a:gd name="adj" fmla="val 14000"/>
            </a:avLst>
          </a:prstGeom>
          <a:solidFill>
            <a:srgbClr val="F7E8E2"/>
          </a:solidFill>
          <a:ln w="12700">
            <a:solidFill>
              <a:srgbClr val="EFC9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01583" y="2286000"/>
            <a:ext cx="1234440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26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6pp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35440" y="2331720"/>
            <a:ext cx="160020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留存距目标的缺口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27264" y="3822191"/>
            <a:ext cx="7315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结论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27264" y="4151376"/>
            <a:ext cx="3090672" cy="7498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  <a:defRPr sz="16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需求仍然存在，</a:t>
            </a:r>
          </a:p>
          <a:p>
            <a:pPr algn="l">
              <a:lnSpc>
                <a:spcPct val="120000"/>
              </a:lnSpc>
              <a:spcAft>
                <a:spcPts val="0"/>
              </a:spcAft>
              <a:defRPr sz="16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执行质量决定增长能否留下。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27264" y="5074920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优先恢复留存；同时对管道做分层与资格检查。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05  /  驱动分析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12648"/>
            <a:ext cx="10789920" cy="457200"/>
          </a:xfrm>
        </p:spPr>
        <p:txBody>
          <a:bodyPr lIns="0" rIns="0" tIns="0" bIns="0" anchor="t"/>
          <a:lstStyle/>
          <a:p>
            <a:pPr algn="l">
              <a:defRPr sz="2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新客获取拉动增长，但留存和渠道结构同时抵消成果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1143000"/>
            <a:ext cx="73152" cy="585216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133856"/>
            <a:ext cx="10149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本页是方向性归因，只展示脱敏合成资料中的已知边界，不延伸为完整财务拆分。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658368" y="1993392"/>
          <a:ext cx="7406640" cy="3794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8412480" y="1993392"/>
            <a:ext cx="2788920" cy="91440"/>
          </a:xfrm>
          <a:prstGeom prst="rect">
            <a:avLst/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0" y="2340864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经营含义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2779776"/>
            <a:ext cx="2542032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  <a:defRPr sz="18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获客不是问题，</a:t>
            </a:r>
          </a:p>
          <a:p>
            <a:pPr algn="l">
              <a:lnSpc>
                <a:spcPct val="120000"/>
              </a:lnSpc>
              <a:spcAft>
                <a:spcPts val="0"/>
              </a:spcAft>
              <a:defRPr sz="18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客户能否留下才是。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3977639"/>
            <a:ext cx="2615184" cy="960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2000"/>
              </a:lnSpc>
              <a:spcAft>
                <a:spcPts val="0"/>
              </a:spcAft>
              <a:defRPr sz="11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因此下季度的首项管理动作应从“追加获客”转向“留存战情 + 渠道治理”。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412480" y="5239512"/>
            <a:ext cx="2615184" cy="420624"/>
          </a:xfrm>
          <a:prstGeom prst="roundRect">
            <a:avLst>
              <a:gd name="adj" fmla="val 8000"/>
            </a:avLst>
          </a:prstGeom>
          <a:solidFill>
            <a:srgbClr val="F7E8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49640" y="5367528"/>
            <a:ext cx="230428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证据边界：方向性合成归因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06  /  风险与机会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P06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12648"/>
            <a:ext cx="10789920" cy="457200"/>
          </a:xfrm>
        </p:spPr>
        <p:txBody>
          <a:bodyPr lIns="0" rIns="0" tIns="0" bIns="0" anchor="t"/>
          <a:lstStyle/>
          <a:p>
            <a:pPr algn="l">
              <a:defRPr sz="2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留存下降是高概率高影响风险，管道提纯是最快可转化的机会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1143000"/>
            <a:ext cx="73152" cy="585216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133856"/>
            <a:ext cx="10149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把管理注意力从“所有问题都重要”收缩为两个优先动作。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8680" y="2039112"/>
            <a:ext cx="7452360" cy="3611880"/>
          </a:xfrm>
          <a:prstGeom prst="rect">
            <a:avLst/>
          </a:prstGeom>
          <a:solidFill>
            <a:srgbClr val="F6F3ED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Connector 10"/>
          <p:cNvCxnSpPr/>
          <p:nvPr/>
        </p:nvCxnSpPr>
        <p:spPr>
          <a:xfrm>
            <a:off x="4594860" y="2039112"/>
            <a:ext cx="0" cy="3611880"/>
          </a:xfrm>
          <a:prstGeom prst="line">
            <a:avLst/>
          </a:prstGeom>
          <a:ln w="1270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>
            <a:off x="868680" y="3845052"/>
            <a:ext cx="7452360" cy="0"/>
          </a:xfrm>
          <a:prstGeom prst="line">
            <a:avLst/>
          </a:prstGeom>
          <a:ln w="1270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84632" y="1965960"/>
            <a:ext cx="31089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高影响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23760" y="578815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高概率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175504" y="2459736"/>
            <a:ext cx="2487168" cy="786384"/>
          </a:xfrm>
          <a:prstGeom prst="roundRect">
            <a:avLst>
              <a:gd name="adj" fmla="val 8000"/>
            </a:avLst>
          </a:prstGeom>
          <a:solidFill>
            <a:srgbClr val="F7E8E2"/>
          </a:solidFill>
          <a:ln w="12700">
            <a:solidFill>
              <a:srgbClr val="D957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94960" y="2651760"/>
            <a:ext cx="201168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2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留存持续下降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26280" y="4069080"/>
            <a:ext cx="2404872" cy="786384"/>
          </a:xfrm>
          <a:prstGeom prst="roundRect">
            <a:avLst>
              <a:gd name="adj" fmla="val 8000"/>
            </a:avLst>
          </a:prstGeom>
          <a:solidFill>
            <a:srgbClr val="E8EEF9"/>
          </a:solidFill>
          <a:ln w="12700">
            <a:solidFill>
              <a:srgbClr val="1D4E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6592" y="4261104"/>
            <a:ext cx="1938528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2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渠道毛利承压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554480" y="2834640"/>
            <a:ext cx="2450592" cy="786384"/>
          </a:xfrm>
          <a:prstGeom prst="roundRect">
            <a:avLst>
              <a:gd name="adj" fmla="val 8000"/>
            </a:avLst>
          </a:prstGeom>
          <a:solidFill>
            <a:srgbClr val="E8ECE6"/>
          </a:solidFill>
          <a:ln w="12700">
            <a:solidFill>
              <a:srgbClr val="7386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773936" y="3026664"/>
            <a:ext cx="1993392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2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管道分层提纯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732520" y="2048256"/>
            <a:ext cx="2423160" cy="1188720"/>
          </a:xfrm>
          <a:prstGeom prst="roundRect">
            <a:avLst>
              <a:gd name="adj" fmla="val 8000"/>
            </a:avLst>
          </a:prstGeom>
          <a:solidFill>
            <a:srgbClr val="F7E8E2"/>
          </a:solidFill>
          <a:ln w="12700">
            <a:solidFill>
              <a:srgbClr val="D957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006840" y="2295144"/>
            <a:ext cx="43891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2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482328" y="2267712"/>
            <a:ext cx="1325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留存战情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06840" y="2743200"/>
            <a:ext cx="1865376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30 天内恢复至 ≥85%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732520" y="3520440"/>
            <a:ext cx="2423160" cy="1188720"/>
          </a:xfrm>
          <a:prstGeom prst="roundRect">
            <a:avLst>
              <a:gd name="adj" fmla="val 8000"/>
            </a:avLst>
          </a:prstGeom>
          <a:solidFill>
            <a:srgbClr val="E8ECE6"/>
          </a:solidFill>
          <a:ln w="12700">
            <a:solidFill>
              <a:srgbClr val="7386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006840" y="3767328"/>
            <a:ext cx="438912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2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82328" y="3739896"/>
            <a:ext cx="13258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管道提纯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06840" y="4215384"/>
            <a:ext cx="1865376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高质量覆盖达 3.0×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32520" y="5074920"/>
            <a:ext cx="2359152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中风险的毛利问题纳入同期渠道治理，不单独发起第三条并行战线。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07  /  优先行动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P07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12648"/>
            <a:ext cx="10789920" cy="457200"/>
          </a:xfrm>
        </p:spPr>
        <p:txBody>
          <a:bodyPr lIns="0" rIns="0" tIns="0" bIns="0" anchor="t"/>
          <a:lstStyle/>
          <a:p>
            <a:pPr algn="l">
              <a:defRPr sz="2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三个行动全部绑定责任人、时限和可量化验收指标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1143000"/>
            <a:ext cx="73152" cy="585216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133856"/>
            <a:ext cx="10149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把经营建议改写为可追踪的交付合同，避免“下季度继续加强”。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0352" y="1993392"/>
            <a:ext cx="11128248" cy="98755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3504" y="2157984"/>
            <a:ext cx="73152" cy="658368"/>
          </a:xfrm>
          <a:prstGeom prst="roundRect">
            <a:avLst>
              <a:gd name="adj" fmla="val 8000"/>
            </a:avLst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" y="2185416"/>
            <a:ext cx="53035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7904" y="2148840"/>
            <a:ext cx="1481328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4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留存战情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45536" y="2148840"/>
            <a:ext cx="3438144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对高风险客户建立 30 天战情机制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4848" y="2148840"/>
            <a:ext cx="162763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客户成功负责人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59368" y="2148840"/>
            <a:ext cx="79552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第 2 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573768" y="2148840"/>
            <a:ext cx="1755648" cy="457200"/>
          </a:xfrm>
          <a:prstGeom prst="roundRect">
            <a:avLst>
              <a:gd name="adj" fmla="val 8000"/>
            </a:avLst>
          </a:prstGeom>
          <a:solidFill>
            <a:srgbClr val="F7E8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65208" y="2276856"/>
            <a:ext cx="15727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9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留存率 ≥85%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30352" y="3236976"/>
            <a:ext cx="11128248" cy="98755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03504" y="3401568"/>
            <a:ext cx="73152" cy="658368"/>
          </a:xfrm>
          <a:prstGeom prst="roundRect">
            <a:avLst>
              <a:gd name="adj" fmla="val 8000"/>
            </a:avLst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50392" y="3429000"/>
            <a:ext cx="53035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17904" y="3392424"/>
            <a:ext cx="1481328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4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渠道治理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45536" y="3392424"/>
            <a:ext cx="3438144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重新设定渠道组合与折扣边界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84848" y="3392424"/>
            <a:ext cx="162763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商务负责人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59368" y="3392424"/>
            <a:ext cx="79552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第 4 周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573768" y="3392424"/>
            <a:ext cx="1755648" cy="457200"/>
          </a:xfrm>
          <a:prstGeom prst="roundRect">
            <a:avLst>
              <a:gd name="adj" fmla="val 8000"/>
            </a:avLst>
          </a:prstGeom>
          <a:solidFill>
            <a:srgbClr val="E8EE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65208" y="3520440"/>
            <a:ext cx="15727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9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毛利率 ≥39%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0352" y="4480560"/>
            <a:ext cx="11128248" cy="98755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03504" y="4645152"/>
            <a:ext cx="73152" cy="658368"/>
          </a:xfrm>
          <a:prstGeom prst="roundRect">
            <a:avLst>
              <a:gd name="adj" fmla="val 8000"/>
            </a:avLst>
          </a:prstGeom>
          <a:solidFill>
            <a:srgbClr val="7386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0392" y="4672584"/>
            <a:ext cx="530352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17904" y="4636008"/>
            <a:ext cx="1481328" cy="2651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4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管道提纯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45536" y="4636008"/>
            <a:ext cx="3438144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将商机分层与资格检查纳入周会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84848" y="4636008"/>
            <a:ext cx="162763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销售运营负责人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59368" y="4636008"/>
            <a:ext cx="79552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9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第 3 周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573768" y="4636008"/>
            <a:ext cx="1755648" cy="457200"/>
          </a:xfrm>
          <a:prstGeom prst="roundRect">
            <a:avLst>
              <a:gd name="adj" fmla="val 8000"/>
            </a:avLst>
          </a:prstGeom>
          <a:solidFill>
            <a:srgbClr val="E8E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65208" y="4764024"/>
            <a:ext cx="15727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9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覆盖 ≥3.0×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50392" y="5797296"/>
            <a:ext cx="7772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优先级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45536" y="5797296"/>
            <a:ext cx="9144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行动合同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784848" y="5797296"/>
            <a:ext cx="7315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责任人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59368" y="5797296"/>
            <a:ext cx="5029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时限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875520" y="5797296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验收指标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Box 2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08  /  落地路径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P08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612648"/>
            <a:ext cx="10789920" cy="457200"/>
          </a:xfrm>
        </p:spPr>
        <p:txBody>
          <a:bodyPr lIns="0" rIns="0" tIns="0" bIns="0" anchor="t"/>
          <a:lstStyle/>
          <a:p>
            <a:pPr algn="l">
              <a:defRPr sz="2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前四周完成机制建立，之后用月度复核验证是否真正改善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1143000"/>
            <a:ext cx="73152" cy="585216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133856"/>
            <a:ext cx="101498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以下月度门槛为 Agent 合成假设，待业务确认；周节奏落地、月节奏复核。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2075688"/>
            <a:ext cx="51206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8368" y="2487168"/>
            <a:ext cx="3310128" cy="91440"/>
          </a:xfrm>
          <a:prstGeom prst="rect">
            <a:avLst/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807208"/>
            <a:ext cx="182880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第 1–2 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3191256"/>
            <a:ext cx="30632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6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建立留存战情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" y="3931920"/>
            <a:ext cx="2907792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识别高风险客户</a:t>
            </a:r>
          </a:p>
          <a:p>
            <a:pPr algn="l">
              <a:lnSpc>
                <a:spcPct val="120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明确挽回责任人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005072" y="2532888"/>
            <a:ext cx="310896" cy="0"/>
          </a:xfrm>
          <a:prstGeom prst="line">
            <a:avLst/>
          </a:prstGeom>
          <a:ln w="1524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25696" y="2075688"/>
            <a:ext cx="51206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25696" y="2487168"/>
            <a:ext cx="3310128" cy="91440"/>
          </a:xfrm>
          <a:prstGeom prst="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25696" y="2807208"/>
            <a:ext cx="182880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第 3–4 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25696" y="3191256"/>
            <a:ext cx="30632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6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完成渠道与管道治理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25696" y="3931920"/>
            <a:ext cx="2907792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锁定折扣边界</a:t>
            </a:r>
          </a:p>
          <a:p>
            <a:pPr algn="l">
              <a:lnSpc>
                <a:spcPct val="120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将商机分层纳入周会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7772400" y="2532888"/>
            <a:ext cx="310896" cy="0"/>
          </a:xfrm>
          <a:prstGeom prst="line">
            <a:avLst/>
          </a:prstGeom>
          <a:ln w="1524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193024" y="2075688"/>
            <a:ext cx="51206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93024" y="2487168"/>
            <a:ext cx="3310128" cy="91440"/>
          </a:xfrm>
          <a:prstGeom prst="rect">
            <a:avLst/>
          </a:prstGeom>
          <a:solidFill>
            <a:srgbClr val="7386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193024" y="2807208"/>
            <a:ext cx="182880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第 2–3 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93024" y="3191256"/>
            <a:ext cx="30632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6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按月复核三项指标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193024" y="3931920"/>
            <a:ext cx="2907792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留存 · 毛利</a:t>
            </a:r>
          </a:p>
          <a:p>
            <a:pPr algn="l">
              <a:lnSpc>
                <a:spcPct val="120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高质量管道覆盖</a:t>
            </a:r>
          </a:p>
        </p:txBody>
      </p:sp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658368" y="5010912"/>
          <a:ext cx="10954512" cy="1133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926080"/>
                <a:gridCol w="2926080"/>
                <a:gridCol w="3044952"/>
              </a:tblGrid>
              <a:tr h="283464"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假设复核节点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留存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毛利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1">
                          <a:solidFill>
                            <a:srgbClr val="FFFFFF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高质量管道</a:t>
                      </a:r>
                    </a:p>
                  </a:txBody>
                  <a:tcPr marL="73152" marR="73152" marT="36576" marB="36576">
                    <a:solidFill>
                      <a:srgbClr val="171714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月末 1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≥85%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≥39%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≥2.8×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月末 2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≥86%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≥39.5%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≥3.0×</a:t>
                      </a:r>
                    </a:p>
                  </a:txBody>
                  <a:tcPr marL="73152" marR="73152" marT="36576" marB="36576">
                    <a:solidFill>
                      <a:srgbClr val="F6F3ED"/>
                    </a:solidFill>
                  </a:tcPr>
                </a:tc>
              </a:tr>
              <a:tr h="283464"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季末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趋近 88%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趋近 40%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 b="0">
                          <a:solidFill>
                            <a:srgbClr val="171714"/>
                          </a:solidFill>
                          <a:latin typeface="Noto Sans CJK SC"/>
                        </a:defRPr>
                      </a:pPr>
                      <a:r>
                        <a:rPr>
                          <a:latin typeface="Noto Sans CJK SC"/>
                          <a:ea typeface="Noto Sans CJK SC"/>
                        </a:rPr>
                        <a:t>保持 ≥3.0×</a:t>
                      </a:r>
                    </a:p>
                  </a:txBody>
                  <a:tcPr marL="73152" marR="73152" marT="36576" marB="36576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ounded Rectangle 2"/>
          <p:cNvSpPr/>
          <p:nvPr/>
        </p:nvSpPr>
        <p:spPr>
          <a:xfrm>
            <a:off x="530352" y="658368"/>
            <a:ext cx="91440" cy="987552"/>
          </a:xfrm>
          <a:prstGeom prst="roundRect">
            <a:avLst>
              <a:gd name="adj" fmla="val 4000"/>
            </a:avLst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86384" y="841248"/>
            <a:ext cx="4663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需要管理层确认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84" y="1261872"/>
            <a:ext cx="6217920" cy="640080"/>
          </a:xfrm>
        </p:spPr>
        <p:txBody>
          <a:bodyPr lIns="0" rIns="0" tIns="0" bIns="0" anchor="t"/>
          <a:lstStyle/>
          <a:p>
            <a:pPr algn="l">
              <a:defRPr sz="32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今天只做三个决定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2130552"/>
            <a:ext cx="10469880" cy="80467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32688" y="2359152"/>
            <a:ext cx="5029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36776" y="2258568"/>
            <a:ext cx="7223760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将留存恢复设为下季度第一优先级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089136" y="2249424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F7E8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89720" y="2368296"/>
            <a:ext cx="1490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D9573B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同意 / 调整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58368" y="3163824"/>
            <a:ext cx="10469880" cy="80467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3392424"/>
            <a:ext cx="5029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6776" y="3291839"/>
            <a:ext cx="7223760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授权商务负责人调整渠道折扣边界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089136" y="3282696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E8EE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89720" y="3401568"/>
            <a:ext cx="1490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1D4ED8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同意 / 调整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" y="4197096"/>
            <a:ext cx="10469880" cy="80467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9D4C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2688" y="4425696"/>
            <a:ext cx="5029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00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36776" y="4325112"/>
            <a:ext cx="7223760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50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按月复核留存、毛利与高质量管道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89136" y="4315968"/>
            <a:ext cx="1691640" cy="420624"/>
          </a:xfrm>
          <a:prstGeom prst="roundRect">
            <a:avLst>
              <a:gd name="adj" fmla="val 50000"/>
            </a:avLst>
          </a:prstGeom>
          <a:solidFill>
            <a:srgbClr val="E8EC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89720" y="4434840"/>
            <a:ext cx="1490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73866C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同意 / 调整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86384" y="5605272"/>
            <a:ext cx="5340096" cy="73152"/>
          </a:xfrm>
          <a:prstGeom prst="roundRect">
            <a:avLst>
              <a:gd name="adj" fmla="val 4000"/>
            </a:avLst>
          </a:prstGeom>
          <a:solidFill>
            <a:srgbClr val="D957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" y="5843016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110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下一步：会后 24 小时内锁定责任人与首次复核日期。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352" y="256032"/>
            <a:ext cx="347472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09  /  决策与交付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92440" y="256032"/>
            <a:ext cx="35661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850" b="1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ULTIMATE PPT MASTER · 公开合成案例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30352" y="6492240"/>
            <a:ext cx="11128248" cy="0"/>
          </a:xfrm>
          <a:prstGeom prst="line">
            <a:avLst/>
          </a:prstGeom>
          <a:ln w="7620">
            <a:solidFill>
              <a:srgbClr val="D9D4C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30352" y="6547104"/>
            <a:ext cx="68580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0"/>
              </a:spcAft>
              <a:defRPr sz="750" b="0">
                <a:solidFill>
                  <a:srgbClr val="6B6A63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脱敏合成数据 · 仅用于可编辑 PPTX 质量验证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789920" y="6547104"/>
            <a:ext cx="86868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8000"/>
              </a:lnSpc>
              <a:spcAft>
                <a:spcPts val="0"/>
              </a:spcAft>
              <a:defRPr sz="750" b="1">
                <a:solidFill>
                  <a:srgbClr val="171714"/>
                </a:solidFill>
                <a:latin typeface="Noto Sans CJK SC"/>
              </a:defRPr>
            </a:pPr>
            <a:r>
              <a:rPr>
                <a:latin typeface="Noto Sans CJK SC"/>
                <a:ea typeface="Noto Sans CJK SC"/>
              </a:rPr>
              <a:t>P09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季度经营复盘：从增长到可持续增长</dc:title>
  <dc:subject>脱敏合成数据的公开可编辑 PPTX 质量案例</dc:subject>
  <dc:creator/>
  <cp:keywords>editable PPTX, Executive Business Review, synthetic data</cp:keywords>
  <dc:description>generated using python-pptx</dc:description>
  <cp:lastModifiedBy/>
  <cp:revision>1</cp:revision>
  <dcterms:created xsi:type="dcterms:W3CDTF">2013-01-27T09:14:16Z</dcterms:created>
  <dcterms:modified xsi:type="dcterms:W3CDTF">2013-01-27T09:15:58Z</dcterms:modified>
  <cp:category/>
</cp:coreProperties>
</file>