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notesSlides/_rels/notesSlide1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</file>

<file path=ppt/notesSlides/_rels/notesSlide2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</file>

<file path=ppt/notesSlides/_rels/notesSlide3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</file>

<file path=ppt/notesSlides/_rels/notesSlide4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</file>

<file path=ppt/notesSlides/_rels/notesSlide5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</file>

<file path=ppt/notesSlides/_rels/notesSlide6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</file>

<file path=ppt/notesSlides/_rels/notesSlide7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</file>

<file path=ppt/notesSlides/_rels/notesSlide8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8.xml"/>
</Relationships>
</file>

<file path=ppt/notesSlides/_rels/notesSlide9.xml.rels><?xml version="1.0" encoding="UTF-8" standalone="yes"?>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9.xml"/>
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【目的】建立核心命题：PPT 的价值不止是生成，还要能够被独立验证并放心交付。</a:t>
            </a:r>
          </a:p>
          <a:p>
            <a:endParaRPr lang="zh-CN" dirty="0"/>
          </a:p>
          <a:p>
            <a:r>
              <a:rPr lang="zh-CN" dirty="0"/>
              <a:t>【讲述】Ultimate PPT Master 已经能把结构化意图转成原生可编辑 PowerPoint。DeckLint 不再重复生成能力，而是补上生成之后缺失的质量基础设施。两者组合形成 Proof Loop：先生成，再审计，只根据证据修复，最后比较前后结果。</a:t>
            </a:r>
          </a:p>
          <a:p>
            <a:endParaRPr lang="zh-CN" dirty="0"/>
          </a:p>
          <a:p>
            <a:r>
              <a:rPr lang="zh-CN" dirty="0"/>
              <a:t>【过渡】为什么生成成功仍然不等于交付成功？</a:t>
            </a:r>
          </a:p>
          <a:p>
            <a:endParaRPr lang="zh-CN" dirty="0"/>
          </a:p>
          <a:p>
            <a:r>
              <a:rPr lang="zh-CN" dirty="0"/>
              <a:t>【建议时长】50 秒。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【目的】区分“做出来”和“敢交付”。</a:t>
            </a:r>
          </a:p>
          <a:p>
            <a:endParaRPr lang="zh-CN" dirty="0"/>
          </a:p>
          <a:p>
            <a:r>
              <a:rPr lang="zh-CN" dirty="0"/>
              <a:t>【讲述】生成速度解决表达效率，可编辑对象解决后续修改，但交付还要面对完整性、可读性、可编辑性、一致性和无障碍。若缺少独立审计，修改仍依赖主观感受，也无法证明是否出现回归。真正的交付路径应从生成，走向可编辑、可审计，最后才是可交付。</a:t>
            </a:r>
          </a:p>
          <a:p>
            <a:endParaRPr lang="zh-CN" dirty="0"/>
          </a:p>
          <a:p>
            <a:r>
              <a:rPr lang="zh-CN" dirty="0"/>
              <a:t>【过渡】因此，生成器和审计器需要各自守住清晰边界。</a:t>
            </a:r>
          </a:p>
          <a:p>
            <a:endParaRPr lang="zh-CN" dirty="0"/>
          </a:p>
          <a:p>
            <a:r>
              <a:rPr lang="zh-CN" dirty="0"/>
              <a:t>【建议时长】60 秒。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【目的】说明两项目的职责边界与协作接口。</a:t>
            </a:r>
          </a:p>
          <a:p>
            <a:endParaRPr lang="zh-CN" dirty="0"/>
          </a:p>
          <a:p>
            <a:r>
              <a:rPr lang="zh-CN" dirty="0"/>
              <a:t>【讲述】Ultimate PPT Master 负责叙事、结构和原生对象；DeckLint 只读解析 OOXML，输出 finding、坐标、解释、建议以及离线报告。生成器不为自己打分，审计器也不修改源文件。二者只通过 PPTX 和版本化 JSON 报告协作，这种解耦让双方都能独立演进。</a:t>
            </a:r>
          </a:p>
          <a:p>
            <a:endParaRPr lang="zh-CN" dirty="0"/>
          </a:p>
          <a:p>
            <a:r>
              <a:rPr lang="zh-CN" dirty="0"/>
              <a:t>【过渡】边界明确之后，就可以把一次修改组织成五步证据链。</a:t>
            </a:r>
          </a:p>
          <a:p>
            <a:endParaRPr lang="zh-CN" dirty="0"/>
          </a:p>
          <a:p>
            <a:r>
              <a:rPr lang="zh-CN" dirty="0"/>
              <a:t>【建议时长】70 秒。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【目的】给出可复现的 Proof Loop 操作方法。</a:t>
            </a:r>
          </a:p>
          <a:p>
            <a:endParaRPr lang="zh-CN" dirty="0"/>
          </a:p>
          <a:p>
            <a:r>
              <a:rPr lang="zh-CN" dirty="0"/>
              <a:t>【讲述】第一步生成可编辑初稿；第二步本地审计，获得 finding 与页面坐标；第三步建立修复清单，把每个问题绑定到具体动作；第四步只重制受影响页面；第五步比较前后报告，并按严重度阻断新回归。Proof Ledger 记录 before finding、repair action、after status 和 regression gate，保证每项修改都有来路。</a:t>
            </a:r>
          </a:p>
          <a:p>
            <a:endParaRPr lang="zh-CN" dirty="0"/>
          </a:p>
          <a:p>
            <a:r>
              <a:rPr lang="zh-CN" dirty="0"/>
              <a:t>【过渡】这条闭环依赖一个透明、可解释的评分模型。</a:t>
            </a:r>
          </a:p>
          <a:p>
            <a:endParaRPr lang="zh-CN" dirty="0"/>
          </a:p>
          <a:p>
            <a:r>
              <a:rPr lang="zh-CN" dirty="0"/>
              <a:t>【建议时长】80 秒。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【目的】解释 DeckLint 的评分与隐私边界。</a:t>
            </a:r>
          </a:p>
          <a:p>
            <a:endParaRPr lang="zh-CN" dirty="0"/>
          </a:p>
          <a:p>
            <a:r>
              <a:rPr lang="zh-CN" dirty="0"/>
              <a:t>【讲述】总分由五个维度透明加权：完整性 30%、可读性 25%、可编辑性 20%、一致性 15%、无障碍 10%。每个维度从 100 开始按 finding 严重度扣分，同一规则设扣分上限。低置信启发式只提示，不扣分、不阻断。作者、备注、隐藏页和外部关系等隐私风险独立展示，可按严重度阻断 CI。</a:t>
            </a:r>
          </a:p>
          <a:p>
            <a:endParaRPr lang="zh-CN" dirty="0"/>
          </a:p>
          <a:p>
            <a:r>
              <a:rPr lang="zh-CN" dirty="0"/>
              <a:t>【过渡】要让这套审计获得信任，首先必须控制它如何处理文件。</a:t>
            </a:r>
          </a:p>
          <a:p>
            <a:endParaRPr lang="zh-CN" dirty="0"/>
          </a:p>
          <a:p>
            <a:r>
              <a:rPr lang="zh-CN" dirty="0"/>
              <a:t>【建议时长】80 秒。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【目的】阐明本地、只读和安全降级合同。</a:t>
            </a:r>
          </a:p>
          <a:p>
            <a:endParaRPr lang="zh-CN" dirty="0"/>
          </a:p>
          <a:p>
            <a:r>
              <a:rPr lang="zh-CN" dirty="0"/>
              <a:t>【讲述】DeckLint 默认不上传文件、不调用模型、不访问外部关系 URL。它不执行宏，并对 ZIP 条目、解压总量、XML 大小及渲染时间设置上限。真实渲染不可用时回退到 wireframe，同时把降级记录为运行环境状态，而不是把它错误计入 PPT 质量分。</a:t>
            </a:r>
          </a:p>
          <a:p>
            <a:endParaRPr lang="zh-CN" dirty="0"/>
          </a:p>
          <a:p>
            <a:r>
              <a:rPr lang="zh-CN" dirty="0"/>
              <a:t>【过渡】完成修复后，比较报告必须回答三个非常具体的问题。</a:t>
            </a:r>
          </a:p>
          <a:p>
            <a:endParaRPr lang="zh-CN" dirty="0"/>
          </a:p>
          <a:p>
            <a:r>
              <a:rPr lang="zh-CN" dirty="0"/>
              <a:t>【建议时长】65 秒。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【目的】定义 v0.2 比较报告的产品合同。</a:t>
            </a:r>
          </a:p>
          <a:p>
            <a:endParaRPr lang="zh-CN" dirty="0"/>
          </a:p>
          <a:p>
            <a:r>
              <a:rPr lang="zh-CN" dirty="0"/>
              <a:t>【讲述】比较不是只看总分升降，而是判断哪些 finding 已解决、哪些仍存在、哪些是新引入。输入是两份 decklint-report/v1，输出是 decklint-comparison/v1。图中的五维端点是结构示意，不代表真实提升；首轮 PPT 导出后，我们会以实际审计 JSON 回写前后分数和问题变化。</a:t>
            </a:r>
          </a:p>
          <a:p>
            <a:endParaRPr lang="zh-CN" dirty="0"/>
          </a:p>
          <a:p>
            <a:r>
              <a:rPr lang="zh-CN" dirty="0"/>
              <a:t>【过渡】这也解释了为什么两个独立项目的组合可以产生更高价值。</a:t>
            </a:r>
          </a:p>
          <a:p>
            <a:endParaRPr lang="zh-CN" dirty="0"/>
          </a:p>
          <a:p>
            <a:r>
              <a:rPr lang="zh-CN" dirty="0"/>
              <a:t>【建议时长】75 秒。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【目的】总结 1+1 大于 2 的工程原因与范围边界。</a:t>
            </a:r>
          </a:p>
          <a:p>
            <a:endParaRPr lang="zh-CN" dirty="0"/>
          </a:p>
          <a:p>
            <a:r>
              <a:rPr lang="zh-CN" dirty="0"/>
              <a:t>【讲述】生成器提供可编辑对象，审计器提供独立规则、坐标证据和回归检测，Proof Ledger 把问题、动作、结果和门禁连在一起。协同来自契约，而不是复制代码。v0.2 仍不进入云服务、自动修复、Desktop、Bridge、Provider 或模板库，保持范围窄、承诺清晰。</a:t>
            </a:r>
          </a:p>
          <a:p>
            <a:endParaRPr lang="zh-CN" dirty="0"/>
          </a:p>
          <a:p>
            <a:r>
              <a:rPr lang="zh-CN" dirty="0"/>
              <a:t>【过渡】最后，用三条命令把整条证据链复现出来。</a:t>
            </a:r>
          </a:p>
          <a:p>
            <a:endParaRPr lang="zh-CN" dirty="0"/>
          </a:p>
          <a:p>
            <a:r>
              <a:rPr lang="zh-CN" dirty="0"/>
              <a:t>【建议时长】65 秒。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dirty="0"/>
              <a:t>【目的】给出可立即执行的落地路径。</a:t>
            </a:r>
          </a:p>
          <a:p>
            <a:endParaRPr lang="zh-CN" dirty="0"/>
          </a:p>
          <a:p>
            <a:r>
              <a:rPr lang="zh-CN" dirty="0"/>
              <a:t>【讲述】先对 before.pptx 运行 ai-generated profile 审计；再对修复后的 after.pptx 运行同样审计；最后比较两份 JSON，并对 high 级回归设置失败门禁。完整交付物包括 before/after PPTX、两份审计报告、一份比较报告和修复清单。生成负责创造可能，审计负责建立信任；只有通过门禁，才进入交付。</a:t>
            </a:r>
          </a:p>
          <a:p>
            <a:endParaRPr lang="zh-CN" dirty="0"/>
          </a:p>
          <a:p>
            <a:r>
              <a:rPr lang="zh-CN" dirty="0"/>
              <a:t>【建议时长】70 秒。</a:t>
            </a:r>
          </a:p>
        </p:txBody>
      </p:sp>
    </p:spTree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7" name="Group 7"/>
          <p:cNvGrpSpPr/>
          <p:nvPr/>
        </p:nvGrpSpPr>
        <p:grpSpPr>
          <a:xfrm>
            <a:off x="0" y="0"/>
            <a:ext cx="11315700" cy="6858000"/>
            <a:chOff x="0" y="0"/>
            <a:chExt cx="11315700" cy="6858000"/>
          </a:xfrm>
        </p:grpSpPr>
        <p:sp>
          <p:nvSpPr>
            <p:cNvPr id="3" name="Rectangle 3"/>
            <p:cNvSpPr/>
            <p:nvPr/>
          </p:nvSpPr>
          <p:spPr>
            <a:xfrm>
              <a:off x="0" y="0"/>
              <a:ext cx="3371850" cy="6858000"/>
            </a:xfrm>
            <a:prstGeom prst="rect">
              <a:avLst/>
            </a:prstGeom>
            <a:solidFill>
              <a:srgbClr val="102A43"/>
            </a:solidFill>
            <a:ln>
              <a:noFill/>
            </a:ln>
          </p:spPr>
        </p:sp>
        <p:sp>
          <p:nvSpPr>
            <p:cNvPr id="4" name="Line 4"/>
            <p:cNvSpPr/>
            <p:nvPr/>
          </p:nvSpPr>
          <p:spPr>
            <a:xfrm>
              <a:off x="3371850" y="1104900"/>
              <a:ext cx="7943850" cy="9525"/>
            </a:xfrm>
            <a:custGeom>
              <a:avLst/>
              <a:gdLst/>
              <a:ahLst/>
              <a:cxnLst/>
              <a:rect l="l" t="t" r="r" b="b"/>
              <a:pathLst>
                <a:path w="7943850" h="9525">
                  <a:moveTo>
                    <a:pt x="0" y="0"/>
                  </a:moveTo>
                  <a:lnTo>
                    <a:pt x="794385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5" name="Line 5"/>
            <p:cNvSpPr/>
            <p:nvPr/>
          </p:nvSpPr>
          <p:spPr>
            <a:xfrm>
              <a:off x="3371850" y="1104900"/>
              <a:ext cx="9525" cy="5067300"/>
            </a:xfrm>
            <a:custGeom>
              <a:avLst/>
              <a:gdLst/>
              <a:ahLst/>
              <a:cxnLst/>
              <a:rect l="l" t="t" r="r" b="b"/>
              <a:pathLst>
                <a:path w="9525" h="5067300">
                  <a:moveTo>
                    <a:pt x="0" y="0"/>
                  </a:moveTo>
                  <a:lnTo>
                    <a:pt x="0" y="5067300"/>
                  </a:lnTo>
                </a:path>
              </a:pathLst>
            </a:custGeom>
            <a:noFill/>
            <a:ln w="57150">
              <a:solidFill>
                <a:srgbClr val="E56A2F"/>
              </a:solidFill>
            </a:ln>
          </p:spPr>
        </p:sp>
        <p:sp>
          <p:nvSpPr>
            <p:cNvPr id="6" name="Ellipse 6"/>
            <p:cNvSpPr/>
            <p:nvPr/>
          </p:nvSpPr>
          <p:spPr>
            <a:xfrm>
              <a:off x="3276600" y="1009650"/>
              <a:ext cx="190500" cy="190500"/>
            </a:xfrm>
            <a:prstGeom prst="ellipse">
              <a:avLst/>
            </a:prstGeom>
            <a:solidFill>
              <a:srgbClr val="E56A2F"/>
            </a:solidFill>
            <a:ln>
              <a:noFill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16255" y="635318"/>
            <a:ext cx="1980333" cy="5570220"/>
            <a:chOff x="516255" y="635318"/>
            <a:chExt cx="1980333" cy="5570220"/>
          </a:xfrm>
        </p:grpSpPr>
        <p:sp>
          <p:nvSpPr>
            <p:cNvPr id="8" name="TextBox 8"/>
            <p:cNvSpPr txBox="1"/>
            <p:nvPr/>
          </p:nvSpPr>
          <p:spPr>
            <a:xfrm>
              <a:off x="516255" y="635318"/>
              <a:ext cx="198033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PROOF LOOP / v0.2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16255" y="5931218"/>
              <a:ext cx="1020128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2026-07-11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3970020" y="1931670"/>
            <a:ext cx="6412992" cy="2335530"/>
            <a:chOff x="3970020" y="1931670"/>
            <a:chExt cx="6412992" cy="2335530"/>
          </a:xfrm>
        </p:grpSpPr>
        <p:sp>
          <p:nvSpPr>
            <p:cNvPr id="11" name="TextBox 11"/>
            <p:cNvSpPr txBox="1"/>
            <p:nvPr/>
          </p:nvSpPr>
          <p:spPr>
            <a:xfrm>
              <a:off x="3970020" y="1931670"/>
              <a:ext cx="2621470" cy="1097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54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从生成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3970020" y="2827020"/>
              <a:ext cx="3449574" cy="10972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54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到可交付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4065270" y="3779520"/>
              <a:ext cx="6317742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演示文稿质量，需要一条可验证的闭环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4072890" y="4857750"/>
            <a:ext cx="6595110" cy="966788"/>
            <a:chOff x="4072890" y="4857750"/>
            <a:chExt cx="6595110" cy="966788"/>
          </a:xfrm>
        </p:grpSpPr>
        <p:sp>
          <p:nvSpPr>
            <p:cNvPr id="15" name="Line 15"/>
            <p:cNvSpPr/>
            <p:nvPr/>
          </p:nvSpPr>
          <p:spPr>
            <a:xfrm>
              <a:off x="4095750" y="4857750"/>
              <a:ext cx="6572250" cy="9525"/>
            </a:xfrm>
            <a:custGeom>
              <a:avLst/>
              <a:gdLst/>
              <a:ahLst/>
              <a:cxnLst/>
              <a:rect l="l" t="t" r="r" b="b"/>
              <a:pathLst>
                <a:path w="6572250" h="9525">
                  <a:moveTo>
                    <a:pt x="0" y="0"/>
                  </a:moveTo>
                  <a:lnTo>
                    <a:pt x="657225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4072890" y="5120640"/>
              <a:ext cx="283366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Consolas"/>
                  <a:ea typeface="Microsoft YaHei"/>
                  <a:cs typeface="Consolas"/>
                </a:rPr>
                <a:t>ULTIMATE PPT MASTER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7454265" y="5120640"/>
              <a:ext cx="19031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E56A2F"/>
                  </a:solidFill>
                  <a:latin typeface="Arial"/>
                  <a:ea typeface="Microsoft YaHei"/>
                  <a:cs typeface="Arial"/>
                </a:rPr>
                <a:t>×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7882890" y="5120640"/>
              <a:ext cx="119126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Consolas"/>
                  <a:ea typeface="Microsoft YaHei"/>
                  <a:cs typeface="Consolas"/>
                </a:rPr>
                <a:t>DECKLINT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4078605" y="5550218"/>
              <a:ext cx="282421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原生可编辑生成 × 本地只读诊断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4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4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534352"/>
            <a:ext cx="11170920" cy="1008698"/>
            <a:chOff x="487680" y="534352"/>
            <a:chExt cx="11170920" cy="1008698"/>
          </a:xfrm>
        </p:grpSpPr>
        <p:sp>
          <p:nvSpPr>
            <p:cNvPr id="3" name="TextBox 3"/>
            <p:cNvSpPr txBox="1"/>
            <p:nvPr/>
          </p:nvSpPr>
          <p:spPr>
            <a:xfrm>
              <a:off x="520065" y="534352"/>
              <a:ext cx="61707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01 / WHY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5612130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会生成，不等于可交付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11" name="Group 11"/>
          <p:cNvGrpSpPr/>
          <p:nvPr/>
        </p:nvGrpSpPr>
        <p:grpSpPr>
          <a:xfrm>
            <a:off x="491490" y="2082165"/>
            <a:ext cx="3789655" cy="2099310"/>
            <a:chOff x="491490" y="2082165"/>
            <a:chExt cx="3789655" cy="2099310"/>
          </a:xfrm>
        </p:grpSpPr>
        <p:sp>
          <p:nvSpPr>
            <p:cNvPr id="7" name="TextBox 7"/>
            <p:cNvSpPr txBox="1"/>
            <p:nvPr/>
          </p:nvSpPr>
          <p:spPr>
            <a:xfrm>
              <a:off x="491490" y="2082165"/>
              <a:ext cx="3120200" cy="6705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3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速度解决的是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491490" y="2634615"/>
              <a:ext cx="2158679" cy="6705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3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“做出来”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502920" y="3531870"/>
              <a:ext cx="3778225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E56A2F"/>
                  </a:solidFill>
                  <a:latin typeface="Arial"/>
                  <a:ea typeface="Microsoft YaHei"/>
                  <a:cs typeface="Arial"/>
                </a:rPr>
                <a:t>证据解决的是“敢交付”</a:t>
              </a:r>
            </a:p>
          </p:txBody>
        </p:sp>
        <p:sp>
          <p:nvSpPr>
            <p:cNvPr id="10" name="Line 10"/>
            <p:cNvSpPr/>
            <p:nvPr/>
          </p:nvSpPr>
          <p:spPr>
            <a:xfrm>
              <a:off x="533400" y="4171950"/>
              <a:ext cx="3028950" cy="9525"/>
            </a:xfrm>
            <a:custGeom>
              <a:avLst/>
              <a:gdLst/>
              <a:ahLst/>
              <a:cxnLst/>
              <a:rect l="l" t="t" r="r" b="b"/>
              <a:pathLst>
                <a:path w="3028950" h="9525">
                  <a:moveTo>
                    <a:pt x="0" y="0"/>
                  </a:moveTo>
                  <a:lnTo>
                    <a:pt x="3028950" y="0"/>
                  </a:lnTo>
                </a:path>
              </a:pathLst>
            </a:custGeom>
            <a:noFill/>
            <a:ln w="47625">
              <a:solidFill>
                <a:srgbClr val="E56A2F"/>
              </a:solidFill>
            </a:ln>
          </p:spPr>
        </p:sp>
      </p:grpSp>
      <p:grpSp>
        <p:nvGrpSpPr>
          <p:cNvPr id="33" name="Group 33"/>
          <p:cNvGrpSpPr/>
          <p:nvPr/>
        </p:nvGrpSpPr>
        <p:grpSpPr>
          <a:xfrm>
            <a:off x="4834890" y="2476500"/>
            <a:ext cx="6366510" cy="1214438"/>
            <a:chOff x="4834890" y="2476500"/>
            <a:chExt cx="6366510" cy="1214438"/>
          </a:xfrm>
        </p:grpSpPr>
        <p:sp>
          <p:nvSpPr>
            <p:cNvPr id="12" name="Line 12"/>
            <p:cNvSpPr/>
            <p:nvPr/>
          </p:nvSpPr>
          <p:spPr>
            <a:xfrm>
              <a:off x="4953000" y="2647950"/>
              <a:ext cx="6248400" cy="1"/>
            </a:xfrm>
            <a:prstGeom prst="line">
              <a:avLst/>
            </a:prstGeom>
            <a:noFill/>
            <a:ln w="19050">
              <a:solidFill>
                <a:srgbClr val="52758C"/>
              </a:solidFill>
              <a:tailEnd type="triangle" w="lg" len="lg"/>
            </a:ln>
          </p:spPr>
        </p:sp>
        <p:grpSp>
          <p:nvGrpSpPr>
            <p:cNvPr id="17" name="Group 17"/>
            <p:cNvGrpSpPr/>
            <p:nvPr/>
          </p:nvGrpSpPr>
          <p:grpSpPr>
            <a:xfrm>
              <a:off x="4834890" y="2476500"/>
              <a:ext cx="828675" cy="1214438"/>
              <a:chOff x="4834890" y="2476500"/>
              <a:chExt cx="828675" cy="1214438"/>
            </a:xfrm>
          </p:grpSpPr>
          <p:sp>
            <p:nvSpPr>
              <p:cNvPr id="13" name="Ellipse 13"/>
              <p:cNvSpPr/>
              <p:nvPr/>
            </p:nvSpPr>
            <p:spPr>
              <a:xfrm>
                <a:off x="4972050" y="2476500"/>
                <a:ext cx="342900" cy="342900"/>
              </a:xfrm>
              <a:prstGeom prst="ellipse">
                <a:avLst/>
              </a:prstGeom>
              <a:solidFill>
                <a:srgbClr val="102A43"/>
              </a:solidFill>
              <a:ln>
                <a:noFill/>
              </a:ln>
            </p:spPr>
          </p:sp>
          <p:sp>
            <p:nvSpPr>
              <p:cNvPr id="14" name="TextBox 14"/>
              <p:cNvSpPr txBox="1"/>
              <p:nvPr/>
            </p:nvSpPr>
            <p:spPr>
              <a:xfrm>
                <a:off x="5095301" y="2568892"/>
                <a:ext cx="96398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7F5EF"/>
                    </a:solidFill>
                    <a:latin typeface="Consolas"/>
                    <a:ea typeface="Microsoft YaHei"/>
                    <a:cs typeface="Consolas"/>
                  </a:rPr>
                  <a:t>1</a:t>
                </a:r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4834890" y="3025140"/>
                <a:ext cx="597789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b="1" dirty="0">
                    <a:solidFill>
                      <a:srgbClr val="1E2933"/>
                    </a:solidFill>
                    <a:latin typeface="Arial"/>
                    <a:ea typeface="Microsoft YaHei"/>
                    <a:cs typeface="Arial"/>
                  </a:rPr>
                  <a:t>生成</a:t>
                </a:r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4840605" y="3416618"/>
                <a:ext cx="82296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表达速度</a:t>
                </a:r>
              </a:p>
            </p:txBody>
          </p:sp>
        </p:grpSp>
        <p:grpSp>
          <p:nvGrpSpPr>
            <p:cNvPr id="22" name="Group 22"/>
            <p:cNvGrpSpPr/>
            <p:nvPr/>
          </p:nvGrpSpPr>
          <p:grpSpPr>
            <a:xfrm>
              <a:off x="6320790" y="2476500"/>
              <a:ext cx="873824" cy="1214438"/>
              <a:chOff x="6320790" y="2476500"/>
              <a:chExt cx="873824" cy="1214438"/>
            </a:xfrm>
          </p:grpSpPr>
          <p:sp>
            <p:nvSpPr>
              <p:cNvPr id="18" name="Ellipse 18"/>
              <p:cNvSpPr/>
              <p:nvPr/>
            </p:nvSpPr>
            <p:spPr>
              <a:xfrm>
                <a:off x="6496050" y="2476500"/>
                <a:ext cx="342900" cy="3429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sp>
            <p:nvSpPr>
              <p:cNvPr id="19" name="TextBox 19"/>
              <p:cNvSpPr txBox="1"/>
              <p:nvPr/>
            </p:nvSpPr>
            <p:spPr>
              <a:xfrm>
                <a:off x="6593423" y="2568892"/>
                <a:ext cx="148154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7F5EF"/>
                    </a:solidFill>
                    <a:latin typeface="Consolas"/>
                    <a:ea typeface="Microsoft YaHei"/>
                    <a:cs typeface="Consolas"/>
                  </a:rPr>
                  <a:t>2</a:t>
                </a:r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6320790" y="302514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b="1" dirty="0">
                    <a:solidFill>
                      <a:srgbClr val="1E2933"/>
                    </a:solidFill>
                    <a:latin typeface="Arial"/>
                    <a:ea typeface="Microsoft YaHei"/>
                    <a:cs typeface="Arial"/>
                  </a:rPr>
                  <a:t>可编辑</a:t>
                </a:r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6326505" y="3416618"/>
                <a:ext cx="82296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对象质量</a:t>
                </a:r>
              </a:p>
            </p:txBody>
          </p:sp>
        </p:grpSp>
        <p:grpSp>
          <p:nvGrpSpPr>
            <p:cNvPr id="27" name="Group 27"/>
            <p:cNvGrpSpPr/>
            <p:nvPr/>
          </p:nvGrpSpPr>
          <p:grpSpPr>
            <a:xfrm>
              <a:off x="7844790" y="2476500"/>
              <a:ext cx="873824" cy="1214438"/>
              <a:chOff x="7844790" y="2476500"/>
              <a:chExt cx="873824" cy="1214438"/>
            </a:xfrm>
          </p:grpSpPr>
          <p:sp>
            <p:nvSpPr>
              <p:cNvPr id="23" name="Ellipse 23"/>
              <p:cNvSpPr/>
              <p:nvPr/>
            </p:nvSpPr>
            <p:spPr>
              <a:xfrm>
                <a:off x="8020050" y="2476500"/>
                <a:ext cx="342900" cy="342900"/>
              </a:xfrm>
              <a:prstGeom prst="ellipse">
                <a:avLst/>
              </a:prstGeom>
              <a:solidFill>
                <a:srgbClr val="E56A2F"/>
              </a:solidFill>
              <a:ln>
                <a:noFill/>
              </a:ln>
            </p:spPr>
          </p:sp>
          <p:sp>
            <p:nvSpPr>
              <p:cNvPr id="24" name="TextBox 24"/>
              <p:cNvSpPr txBox="1"/>
              <p:nvPr/>
            </p:nvSpPr>
            <p:spPr>
              <a:xfrm>
                <a:off x="8117423" y="2568892"/>
                <a:ext cx="148154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7F5EF"/>
                    </a:solidFill>
                    <a:latin typeface="Consolas"/>
                    <a:ea typeface="Microsoft YaHei"/>
                    <a:cs typeface="Consolas"/>
                  </a:rPr>
                  <a:t>3</a:t>
                </a:r>
              </a:p>
            </p:txBody>
          </p:sp>
          <p:sp>
            <p:nvSpPr>
              <p:cNvPr id="25" name="TextBox 25"/>
              <p:cNvSpPr txBox="1"/>
              <p:nvPr/>
            </p:nvSpPr>
            <p:spPr>
              <a:xfrm>
                <a:off x="7844790" y="302514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b="1" dirty="0">
                    <a:solidFill>
                      <a:srgbClr val="1E2933"/>
                    </a:solidFill>
                    <a:latin typeface="Arial"/>
                    <a:ea typeface="Microsoft YaHei"/>
                    <a:cs typeface="Arial"/>
                  </a:rPr>
                  <a:t>可审计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7850505" y="3416618"/>
                <a:ext cx="82296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独立证据</a:t>
                </a:r>
              </a:p>
            </p:txBody>
          </p:sp>
        </p:grpSp>
        <p:grpSp>
          <p:nvGrpSpPr>
            <p:cNvPr id="32" name="Group 32"/>
            <p:cNvGrpSpPr/>
            <p:nvPr/>
          </p:nvGrpSpPr>
          <p:grpSpPr>
            <a:xfrm>
              <a:off x="9368790" y="2476500"/>
              <a:ext cx="873824" cy="1214438"/>
              <a:chOff x="9368790" y="2476500"/>
              <a:chExt cx="873824" cy="1214438"/>
            </a:xfrm>
          </p:grpSpPr>
          <p:sp>
            <p:nvSpPr>
              <p:cNvPr id="28" name="Ellipse 28"/>
              <p:cNvSpPr/>
              <p:nvPr/>
            </p:nvSpPr>
            <p:spPr>
              <a:xfrm>
                <a:off x="9544050" y="2476500"/>
                <a:ext cx="342900" cy="342900"/>
              </a:xfrm>
              <a:prstGeom prst="ellipse">
                <a:avLst/>
              </a:prstGeom>
              <a:solidFill>
                <a:srgbClr val="102A43"/>
              </a:solidFill>
              <a:ln>
                <a:noFill/>
              </a:ln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9641423" y="2568892"/>
                <a:ext cx="148154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F7F5EF"/>
                    </a:solidFill>
                    <a:latin typeface="Consolas"/>
                    <a:ea typeface="Microsoft YaHei"/>
                    <a:cs typeface="Consolas"/>
                  </a:rPr>
                  <a:t>4</a:t>
                </a:r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9368790" y="302514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800" b="1" dirty="0">
                    <a:solidFill>
                      <a:srgbClr val="1E2933"/>
                    </a:solidFill>
                    <a:latin typeface="Arial"/>
                    <a:ea typeface="Microsoft YaHei"/>
                    <a:cs typeface="Arial"/>
                  </a:rPr>
                  <a:t>可交付</a:t>
                </a:r>
              </a:p>
            </p:txBody>
          </p:sp>
          <p:sp>
            <p:nvSpPr>
              <p:cNvPr id="31" name="TextBox 31"/>
              <p:cNvSpPr txBox="1"/>
              <p:nvPr/>
            </p:nvSpPr>
            <p:spPr>
              <a:xfrm>
                <a:off x="9374505" y="3416618"/>
                <a:ext cx="82296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回归可控</a:t>
                </a:r>
              </a:p>
            </p:txBody>
          </p:sp>
        </p:grpSp>
      </p:grpSp>
      <p:grpSp>
        <p:nvGrpSpPr>
          <p:cNvPr id="40" name="Group 40"/>
          <p:cNvGrpSpPr/>
          <p:nvPr/>
        </p:nvGrpSpPr>
        <p:grpSpPr>
          <a:xfrm>
            <a:off x="4953000" y="4457700"/>
            <a:ext cx="6248400" cy="1009650"/>
            <a:chOff x="4953000" y="4457700"/>
            <a:chExt cx="6248400" cy="1009650"/>
          </a:xfrm>
        </p:grpSpPr>
        <p:sp>
          <p:nvSpPr>
            <p:cNvPr id="34" name="Rectangle 34"/>
            <p:cNvSpPr/>
            <p:nvPr/>
          </p:nvSpPr>
          <p:spPr>
            <a:xfrm>
              <a:off x="4953000" y="4457700"/>
              <a:ext cx="6248400" cy="1009650"/>
            </a:xfrm>
            <a:prstGeom prst="roundRect">
              <a:avLst>
                <a:gd name="adj" fmla="val 9434"/>
              </a:avLst>
            </a:prstGeom>
            <a:solidFill>
              <a:srgbClr val="E9EDF0"/>
            </a:solidFill>
            <a:ln>
              <a:noFill/>
            </a:ln>
          </p:spPr>
        </p:sp>
        <p:grpSp>
          <p:nvGrpSpPr>
            <p:cNvPr id="37" name="Group 37"/>
            <p:cNvGrpSpPr/>
            <p:nvPr/>
          </p:nvGrpSpPr>
          <p:grpSpPr>
            <a:xfrm>
              <a:off x="5286621" y="4795838"/>
              <a:ext cx="341012" cy="314324"/>
              <a:chOff x="5286621" y="4795838"/>
              <a:chExt cx="341012" cy="314324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5286621" y="4795838"/>
                <a:ext cx="341012" cy="311636"/>
              </a:xfrm>
              <a:custGeom>
                <a:avLst/>
                <a:gdLst/>
                <a:ahLst/>
                <a:cxnLst/>
                <a:rect l="l" t="t" r="r" b="b"/>
                <a:pathLst>
                  <a:path w="341012" h="311636">
                    <a:moveTo>
                      <a:pt x="171299" y="311636"/>
                    </a:moveTo>
                    <a:cubicBezTo>
                      <a:pt x="61905" y="277726"/>
                      <a:pt x="0" y="162269"/>
                      <a:pt x="32298" y="52388"/>
                    </a:cubicBezTo>
                    <a:cubicBezTo>
                      <a:pt x="86703" y="54877"/>
                      <a:pt x="139940" y="36088"/>
                      <a:pt x="180729" y="0"/>
                    </a:cubicBezTo>
                    <a:cubicBezTo>
                      <a:pt x="221518" y="36088"/>
                      <a:pt x="274755" y="54877"/>
                      <a:pt x="329160" y="52388"/>
                    </a:cubicBezTo>
                    <a:cubicBezTo>
                      <a:pt x="341012" y="92710"/>
                      <a:pt x="340464" y="135665"/>
                      <a:pt x="327589" y="175673"/>
                    </a:cubicBez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36" name="Freeform 36"/>
              <p:cNvSpPr/>
              <p:nvPr/>
            </p:nvSpPr>
            <p:spPr>
              <a:xfrm>
                <a:off x="5519738" y="5040312"/>
                <a:ext cx="104775" cy="69850"/>
              </a:xfrm>
              <a:custGeom>
                <a:avLst/>
                <a:gdLst/>
                <a:ahLst/>
                <a:cxnLst/>
                <a:rect l="l" t="t" r="r" b="b"/>
                <a:pathLst>
                  <a:path w="104775" h="69850">
                    <a:moveTo>
                      <a:pt x="0" y="34925"/>
                    </a:moveTo>
                    <a:lnTo>
                      <a:pt x="34925" y="69850"/>
                    </a:lnTo>
                    <a:lnTo>
                      <a:pt x="104775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</p:grpSp>
        <p:sp>
          <p:nvSpPr>
            <p:cNvPr id="38" name="TextBox 38"/>
            <p:cNvSpPr txBox="1"/>
            <p:nvPr/>
          </p:nvSpPr>
          <p:spPr>
            <a:xfrm>
              <a:off x="5882640" y="4682490"/>
              <a:ext cx="391020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交付质量不是生成器的自我评价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5888355" y="5073968"/>
              <a:ext cx="358330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它需要独立、确定、可复现的检查结果。</a:t>
              </a:r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520065" y="6420802"/>
            <a:ext cx="11151870" cy="213360"/>
            <a:chOff x="520065" y="6420802"/>
            <a:chExt cx="11151870" cy="213360"/>
          </a:xfrm>
        </p:grpSpPr>
        <p:sp>
          <p:nvSpPr>
            <p:cNvPr id="41" name="TextBox 41"/>
            <p:cNvSpPr txBox="1"/>
            <p:nvPr/>
          </p:nvSpPr>
          <p:spPr>
            <a:xfrm>
              <a:off x="520065" y="6420802"/>
              <a:ext cx="238829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DECKLINT × ULTIMATE PPT MASTER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11476577" y="6420802"/>
              <a:ext cx="19535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02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4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4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4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33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534352"/>
            <a:ext cx="11170920" cy="1008698"/>
            <a:chOff x="487680" y="534352"/>
            <a:chExt cx="11170920" cy="1008698"/>
          </a:xfrm>
        </p:grpSpPr>
        <p:sp>
          <p:nvSpPr>
            <p:cNvPr id="3" name="TextBox 3"/>
            <p:cNvSpPr txBox="1"/>
            <p:nvPr/>
          </p:nvSpPr>
          <p:spPr>
            <a:xfrm>
              <a:off x="520065" y="534352"/>
              <a:ext cx="170588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02 / DIVISION OF LABOR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6164199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两个工具，各守一个边界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20" name="Group 20"/>
          <p:cNvGrpSpPr/>
          <p:nvPr/>
        </p:nvGrpSpPr>
        <p:grpSpPr>
          <a:xfrm>
            <a:off x="533400" y="1885950"/>
            <a:ext cx="4362450" cy="3790950"/>
            <a:chOff x="533400" y="1885950"/>
            <a:chExt cx="4362450" cy="3790950"/>
          </a:xfrm>
        </p:grpSpPr>
        <p:sp>
          <p:nvSpPr>
            <p:cNvPr id="7" name="Rectangle 7"/>
            <p:cNvSpPr/>
            <p:nvPr/>
          </p:nvSpPr>
          <p:spPr>
            <a:xfrm>
              <a:off x="533400" y="1885950"/>
              <a:ext cx="4362450" cy="3790950"/>
            </a:xfrm>
            <a:prstGeom prst="roundRect">
              <a:avLst>
                <a:gd name="adj" fmla="val 2513"/>
              </a:avLst>
            </a:prstGeom>
            <a:solidFill>
              <a:srgbClr val="102A43"/>
            </a:solidFill>
            <a:ln>
              <a:noFill/>
            </a:ln>
          </p:spPr>
        </p:sp>
        <p:grpSp>
          <p:nvGrpSpPr>
            <p:cNvPr id="12" name="Group 12"/>
            <p:cNvGrpSpPr/>
            <p:nvPr/>
          </p:nvGrpSpPr>
          <p:grpSpPr>
            <a:xfrm>
              <a:off x="971550" y="2286000"/>
              <a:ext cx="266700" cy="342900"/>
              <a:chOff x="971550" y="2286000"/>
              <a:chExt cx="266700" cy="342900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1143000" y="2286000"/>
                <a:ext cx="95250" cy="95250"/>
              </a:xfrm>
              <a:custGeom>
                <a:avLst/>
                <a:gdLst/>
                <a:ahLst/>
                <a:cxnLst/>
                <a:rect l="l" t="t" r="r" b="b"/>
                <a:pathLst>
                  <a:path w="95250" h="95250">
                    <a:moveTo>
                      <a:pt x="0" y="0"/>
                    </a:moveTo>
                    <a:lnTo>
                      <a:pt x="0" y="76200"/>
                    </a:lnTo>
                    <a:cubicBezTo>
                      <a:pt x="0" y="86721"/>
                      <a:pt x="8529" y="95250"/>
                      <a:pt x="19050" y="95250"/>
                    </a:cubicBezTo>
                    <a:lnTo>
                      <a:pt x="95250" y="9525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9" name="Freeform 9"/>
              <p:cNvSpPr/>
              <p:nvPr/>
            </p:nvSpPr>
            <p:spPr>
              <a:xfrm>
                <a:off x="971550" y="2286000"/>
                <a:ext cx="266700" cy="342900"/>
              </a:xfrm>
              <a:custGeom>
                <a:avLst/>
                <a:gdLst/>
                <a:ahLst/>
                <a:cxnLst/>
                <a:rect l="l" t="t" r="r" b="b"/>
                <a:pathLst>
                  <a:path w="266700" h="342900">
                    <a:moveTo>
                      <a:pt x="228600" y="342900"/>
                    </a:moveTo>
                    <a:lnTo>
                      <a:pt x="38100" y="342900"/>
                    </a:lnTo>
                    <a:cubicBezTo>
                      <a:pt x="17058" y="342900"/>
                      <a:pt x="0" y="325842"/>
                      <a:pt x="0" y="304800"/>
                    </a:cubicBez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lnTo>
                      <a:pt x="171450" y="0"/>
                    </a:lnTo>
                    <a:lnTo>
                      <a:pt x="266700" y="95250"/>
                    </a:lnTo>
                    <a:lnTo>
                      <a:pt x="266700" y="304800"/>
                    </a:lnTo>
                    <a:cubicBezTo>
                      <a:pt x="266700" y="325842"/>
                      <a:pt x="249642" y="342900"/>
                      <a:pt x="228600" y="342900"/>
                    </a:cubicBez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10" name="Freeform 10"/>
              <p:cNvSpPr/>
              <p:nvPr/>
            </p:nvSpPr>
            <p:spPr>
              <a:xfrm>
                <a:off x="1047750" y="2552700"/>
                <a:ext cx="1143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14300" h="9525">
                    <a:moveTo>
                      <a:pt x="0" y="0"/>
                    </a:moveTo>
                    <a:lnTo>
                      <a:pt x="114300" y="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11" name="Freeform 11"/>
              <p:cNvSpPr/>
              <p:nvPr/>
            </p:nvSpPr>
            <p:spPr>
              <a:xfrm>
                <a:off x="1047750" y="2476500"/>
                <a:ext cx="1143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14300" h="9525">
                    <a:moveTo>
                      <a:pt x="0" y="0"/>
                    </a:moveTo>
                    <a:lnTo>
                      <a:pt x="114300" y="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</p:grpSp>
        <p:sp>
          <p:nvSpPr>
            <p:cNvPr id="13" name="TextBox 13"/>
            <p:cNvSpPr txBox="1"/>
            <p:nvPr/>
          </p:nvSpPr>
          <p:spPr>
            <a:xfrm>
              <a:off x="1539240" y="2301240"/>
              <a:ext cx="283366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ULTIMATE PPT MASTER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845820" y="2960370"/>
              <a:ext cx="3741420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把意图变成可编辑对象</a:t>
              </a:r>
            </a:p>
          </p:txBody>
        </p:sp>
        <p:sp>
          <p:nvSpPr>
            <p:cNvPr id="15" name="Line 15"/>
            <p:cNvSpPr/>
            <p:nvPr/>
          </p:nvSpPr>
          <p:spPr>
            <a:xfrm>
              <a:off x="876300" y="3524250"/>
              <a:ext cx="3657600" cy="9525"/>
            </a:xfrm>
            <a:custGeom>
              <a:avLst/>
              <a:gdLst/>
              <a:ahLst/>
              <a:cxnLst/>
              <a:rect l="l" t="t" r="r" b="b"/>
              <a:pathLst>
                <a:path w="3657600" h="9525">
                  <a:moveTo>
                    <a:pt x="0" y="0"/>
                  </a:moveTo>
                  <a:lnTo>
                    <a:pt x="365760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853440" y="3806190"/>
              <a:ext cx="237229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• 结构化内容与叙事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53440" y="4244340"/>
              <a:ext cx="289807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• 原生文字、形状与图表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853440" y="4682490"/>
              <a:ext cx="2503741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• 可继续修改的 PPTX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859155" y="5245418"/>
              <a:ext cx="240030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职责：生成，不为自己打分</a:t>
              </a:r>
            </a:p>
          </p:txBody>
        </p:sp>
      </p:grpSp>
      <p:grpSp>
        <p:nvGrpSpPr>
          <p:cNvPr id="35" name="Group 35"/>
          <p:cNvGrpSpPr/>
          <p:nvPr/>
        </p:nvGrpSpPr>
        <p:grpSpPr>
          <a:xfrm>
            <a:off x="7296150" y="1885950"/>
            <a:ext cx="4362450" cy="3790950"/>
            <a:chOff x="7296150" y="1885950"/>
            <a:chExt cx="4362450" cy="3790950"/>
          </a:xfrm>
        </p:grpSpPr>
        <p:sp>
          <p:nvSpPr>
            <p:cNvPr id="21" name="Rectangle 21"/>
            <p:cNvSpPr/>
            <p:nvPr/>
          </p:nvSpPr>
          <p:spPr>
            <a:xfrm>
              <a:off x="7296150" y="1885950"/>
              <a:ext cx="4362450" cy="3790950"/>
            </a:xfrm>
            <a:prstGeom prst="roundRect">
              <a:avLst>
                <a:gd name="adj" fmla="val 2513"/>
              </a:avLst>
            </a:prstGeom>
            <a:solidFill>
              <a:srgbClr val="E9EDF0"/>
            </a:solidFill>
            <a:ln>
              <a:noFill/>
            </a:ln>
          </p:spPr>
        </p:sp>
        <p:grpSp>
          <p:nvGrpSpPr>
            <p:cNvPr id="27" name="Group 27"/>
            <p:cNvGrpSpPr/>
            <p:nvPr/>
          </p:nvGrpSpPr>
          <p:grpSpPr>
            <a:xfrm>
              <a:off x="7715250" y="2305050"/>
              <a:ext cx="304800" cy="304800"/>
              <a:chOff x="7715250" y="2305050"/>
              <a:chExt cx="304800" cy="304800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7715250" y="2305050"/>
                <a:ext cx="7620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7150">
                    <a:moveTo>
                      <a:pt x="0" y="57150"/>
                    </a:moveTo>
                    <a:lnTo>
                      <a:pt x="0" y="38100"/>
                    </a:lnTo>
                    <a:cubicBezTo>
                      <a:pt x="0" y="17058"/>
                      <a:pt x="17058" y="0"/>
                      <a:pt x="38100" y="0"/>
                    </a:cubicBezTo>
                    <a:lnTo>
                      <a:pt x="7620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3" name="Freeform 23"/>
              <p:cNvSpPr/>
              <p:nvPr/>
            </p:nvSpPr>
            <p:spPr>
              <a:xfrm>
                <a:off x="7715250" y="2552700"/>
                <a:ext cx="7620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7150">
                    <a:moveTo>
                      <a:pt x="0" y="0"/>
                    </a:moveTo>
                    <a:lnTo>
                      <a:pt x="0" y="19050"/>
                    </a:lnTo>
                    <a:cubicBezTo>
                      <a:pt x="0" y="40092"/>
                      <a:pt x="17058" y="57150"/>
                      <a:pt x="38100" y="57150"/>
                    </a:cubicBezTo>
                    <a:lnTo>
                      <a:pt x="76200" y="5715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4" name="Freeform 24"/>
              <p:cNvSpPr/>
              <p:nvPr/>
            </p:nvSpPr>
            <p:spPr>
              <a:xfrm>
                <a:off x="7943850" y="2305050"/>
                <a:ext cx="7620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7150">
                    <a:moveTo>
                      <a:pt x="0" y="0"/>
                    </a:moveTo>
                    <a:lnTo>
                      <a:pt x="38100" y="0"/>
                    </a:lnTo>
                    <a:cubicBezTo>
                      <a:pt x="59142" y="0"/>
                      <a:pt x="76200" y="17058"/>
                      <a:pt x="76200" y="38100"/>
                    </a:cubicBezTo>
                    <a:lnTo>
                      <a:pt x="76200" y="5715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5" name="Freeform 25"/>
              <p:cNvSpPr/>
              <p:nvPr/>
            </p:nvSpPr>
            <p:spPr>
              <a:xfrm>
                <a:off x="7943850" y="2552700"/>
                <a:ext cx="76200" cy="5715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7150">
                    <a:moveTo>
                      <a:pt x="0" y="57150"/>
                    </a:moveTo>
                    <a:lnTo>
                      <a:pt x="38100" y="57150"/>
                    </a:lnTo>
                    <a:cubicBezTo>
                      <a:pt x="59142" y="57150"/>
                      <a:pt x="76200" y="40092"/>
                      <a:pt x="76200" y="19050"/>
                    </a:cubicBezTo>
                    <a:lnTo>
                      <a:pt x="7620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6" name="Freeform 26"/>
              <p:cNvSpPr/>
              <p:nvPr/>
            </p:nvSpPr>
            <p:spPr>
              <a:xfrm>
                <a:off x="7734300" y="2457450"/>
                <a:ext cx="2667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266700" h="9525">
                    <a:moveTo>
                      <a:pt x="0" y="0"/>
                    </a:moveTo>
                    <a:lnTo>
                      <a:pt x="26670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</p:grpSp>
        <p:sp>
          <p:nvSpPr>
            <p:cNvPr id="28" name="TextBox 28"/>
            <p:cNvSpPr txBox="1"/>
            <p:nvPr/>
          </p:nvSpPr>
          <p:spPr>
            <a:xfrm>
              <a:off x="8301990" y="2301240"/>
              <a:ext cx="119126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Consolas"/>
                  <a:ea typeface="Microsoft YaHei"/>
                  <a:cs typeface="Consolas"/>
                </a:rPr>
                <a:t>DECKLINT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7608570" y="2960370"/>
              <a:ext cx="3741420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把文件变成可验证证据</a:t>
              </a:r>
            </a:p>
          </p:txBody>
        </p:sp>
        <p:sp>
          <p:nvSpPr>
            <p:cNvPr id="30" name="Line 30"/>
            <p:cNvSpPr/>
            <p:nvPr/>
          </p:nvSpPr>
          <p:spPr>
            <a:xfrm>
              <a:off x="7639050" y="3524250"/>
              <a:ext cx="3657600" cy="9525"/>
            </a:xfrm>
            <a:custGeom>
              <a:avLst/>
              <a:gdLst/>
              <a:ahLst/>
              <a:cxnLst/>
              <a:rect l="l" t="t" r="r" b="b"/>
              <a:pathLst>
                <a:path w="3657600" h="9525">
                  <a:moveTo>
                    <a:pt x="0" y="0"/>
                  </a:moveTo>
                  <a:lnTo>
                    <a:pt x="36576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31" name="TextBox 31"/>
            <p:cNvSpPr txBox="1"/>
            <p:nvPr/>
          </p:nvSpPr>
          <p:spPr>
            <a:xfrm>
              <a:off x="7616190" y="3806190"/>
              <a:ext cx="2280285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• OOXML 只读解析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7616190" y="4244340"/>
              <a:ext cx="325297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• finding、坐标与修复建议</a:t>
              </a:r>
            </a:p>
          </p:txBody>
        </p:sp>
        <p:sp>
          <p:nvSpPr>
            <p:cNvPr id="33" name="TextBox 33"/>
            <p:cNvSpPr txBox="1"/>
            <p:nvPr/>
          </p:nvSpPr>
          <p:spPr>
            <a:xfrm>
              <a:off x="7616190" y="4682490"/>
              <a:ext cx="3344989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• 确定性 JSON 与离线 HTML</a:t>
              </a:r>
            </a:p>
          </p:txBody>
        </p:sp>
        <p:sp>
          <p:nvSpPr>
            <p:cNvPr id="34" name="TextBox 34"/>
            <p:cNvSpPr txBox="1"/>
            <p:nvPr/>
          </p:nvSpPr>
          <p:spPr>
            <a:xfrm>
              <a:off x="7621905" y="5245418"/>
              <a:ext cx="240030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职责：诊断，不修改源文件</a:t>
              </a:r>
            </a:p>
          </p:txBody>
        </p:sp>
      </p:grpSp>
      <p:grpSp>
        <p:nvGrpSpPr>
          <p:cNvPr id="41" name="Group 41"/>
          <p:cNvGrpSpPr/>
          <p:nvPr/>
        </p:nvGrpSpPr>
        <p:grpSpPr>
          <a:xfrm>
            <a:off x="4972050" y="3219450"/>
            <a:ext cx="2247900" cy="1143001"/>
            <a:chOff x="4972050" y="3219450"/>
            <a:chExt cx="2247900" cy="1143001"/>
          </a:xfrm>
        </p:grpSpPr>
        <p:sp>
          <p:nvSpPr>
            <p:cNvPr id="36" name="Line 36"/>
            <p:cNvSpPr/>
            <p:nvPr/>
          </p:nvSpPr>
          <p:spPr>
            <a:xfrm>
              <a:off x="4972050" y="3219450"/>
              <a:ext cx="2247900" cy="1"/>
            </a:xfrm>
            <a:prstGeom prst="line">
              <a:avLst/>
            </a:prstGeom>
            <a:noFill/>
            <a:ln w="19050">
              <a:solidFill>
                <a:srgbClr val="52758C"/>
              </a:solidFill>
              <a:tailEnd type="triangle" w="lg" len="lg"/>
            </a:ln>
          </p:spPr>
        </p:sp>
        <p:sp>
          <p:nvSpPr>
            <p:cNvPr id="37" name="Line 37"/>
            <p:cNvSpPr/>
            <p:nvPr/>
          </p:nvSpPr>
          <p:spPr>
            <a:xfrm flipH="1">
              <a:off x="4972050" y="4362450"/>
              <a:ext cx="2247900" cy="1"/>
            </a:xfrm>
            <a:prstGeom prst="line">
              <a:avLst/>
            </a:prstGeom>
            <a:noFill/>
            <a:ln w="19050">
              <a:solidFill>
                <a:srgbClr val="52758C"/>
              </a:solidFill>
              <a:tailEnd type="triangle" w="lg" len="lg"/>
            </a:ln>
          </p:spPr>
        </p:sp>
        <p:sp>
          <p:nvSpPr>
            <p:cNvPr id="38" name="Rectangle 38"/>
            <p:cNvSpPr/>
            <p:nvPr/>
          </p:nvSpPr>
          <p:spPr>
            <a:xfrm>
              <a:off x="5257800" y="3390900"/>
              <a:ext cx="1676400" cy="800100"/>
            </a:xfrm>
            <a:prstGeom prst="roundRect">
              <a:avLst>
                <a:gd name="adj" fmla="val 50000"/>
              </a:avLst>
            </a:prstGeom>
            <a:solidFill>
              <a:srgbClr val="F7F5EF"/>
            </a:solidFill>
            <a:ln w="28575">
              <a:solidFill>
                <a:srgbClr val="E56A2F"/>
              </a:solidFill>
            </a:ln>
          </p:spPr>
        </p:sp>
        <p:sp>
          <p:nvSpPr>
            <p:cNvPr id="39" name="TextBox 39"/>
            <p:cNvSpPr txBox="1"/>
            <p:nvPr/>
          </p:nvSpPr>
          <p:spPr>
            <a:xfrm>
              <a:off x="5509534" y="3569018"/>
              <a:ext cx="1172932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REPORT / v1</a:t>
              </a:r>
            </a:p>
          </p:txBody>
        </p:sp>
        <p:sp>
          <p:nvSpPr>
            <p:cNvPr id="40" name="TextBox 40"/>
            <p:cNvSpPr txBox="1"/>
            <p:nvPr/>
          </p:nvSpPr>
          <p:spPr>
            <a:xfrm>
              <a:off x="5684520" y="3835718"/>
              <a:ext cx="82296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证据接口</a:t>
              </a:r>
            </a:p>
          </p:txBody>
        </p:sp>
      </p:grpSp>
      <p:grpSp>
        <p:nvGrpSpPr>
          <p:cNvPr id="44" name="Group 44"/>
          <p:cNvGrpSpPr/>
          <p:nvPr/>
        </p:nvGrpSpPr>
        <p:grpSpPr>
          <a:xfrm>
            <a:off x="520065" y="6420802"/>
            <a:ext cx="11151870" cy="213360"/>
            <a:chOff x="520065" y="6420802"/>
            <a:chExt cx="11151870" cy="213360"/>
          </a:xfrm>
        </p:grpSpPr>
        <p:sp>
          <p:nvSpPr>
            <p:cNvPr id="42" name="TextBox 42"/>
            <p:cNvSpPr txBox="1"/>
            <p:nvPr/>
          </p:nvSpPr>
          <p:spPr>
            <a:xfrm>
              <a:off x="520065" y="6420802"/>
              <a:ext cx="2426637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DECOUPLED BY FILES AND REPORTS</a:t>
              </a:r>
            </a:p>
          </p:txBody>
        </p:sp>
        <p:sp>
          <p:nvSpPr>
            <p:cNvPr id="43" name="TextBox 43"/>
            <p:cNvSpPr txBox="1"/>
            <p:nvPr/>
          </p:nvSpPr>
          <p:spPr>
            <a:xfrm>
              <a:off x="11476577" y="6420802"/>
              <a:ext cx="19535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03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4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4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5" grpId="0"/>
      <p:bldP spid="4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534352"/>
            <a:ext cx="11170920" cy="1008698"/>
            <a:chOff x="487680" y="534352"/>
            <a:chExt cx="11170920" cy="1008698"/>
          </a:xfrm>
        </p:grpSpPr>
        <p:sp>
          <p:nvSpPr>
            <p:cNvPr id="3" name="TextBox 3"/>
            <p:cNvSpPr txBox="1"/>
            <p:nvPr/>
          </p:nvSpPr>
          <p:spPr>
            <a:xfrm>
              <a:off x="520065" y="534352"/>
              <a:ext cx="129949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03 / PROOF LOOP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6716268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五步闭环，把修改变成证据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47" name="Group 47"/>
          <p:cNvGrpSpPr/>
          <p:nvPr/>
        </p:nvGrpSpPr>
        <p:grpSpPr>
          <a:xfrm>
            <a:off x="891921" y="2438400"/>
            <a:ext cx="9912858" cy="2571750"/>
            <a:chOff x="891921" y="2438400"/>
            <a:chExt cx="9912858" cy="2571750"/>
          </a:xfrm>
        </p:grpSpPr>
        <p:sp>
          <p:nvSpPr>
            <p:cNvPr id="7" name="Line 7"/>
            <p:cNvSpPr/>
            <p:nvPr/>
          </p:nvSpPr>
          <p:spPr>
            <a:xfrm>
              <a:off x="1390650" y="2876550"/>
              <a:ext cx="9353550" cy="1"/>
            </a:xfrm>
            <a:prstGeom prst="line">
              <a:avLst/>
            </a:prstGeom>
            <a:noFill/>
            <a:ln w="28575">
              <a:solidFill>
                <a:srgbClr val="52758C"/>
              </a:solidFill>
              <a:tailEnd type="triangle" w="lg" len="lg"/>
            </a:ln>
          </p:spPr>
        </p:sp>
        <p:sp>
          <p:nvSpPr>
            <p:cNvPr id="8" name="Freeform 8"/>
            <p:cNvSpPr/>
            <p:nvPr/>
          </p:nvSpPr>
          <p:spPr>
            <a:xfrm>
              <a:off x="3657600" y="4095750"/>
              <a:ext cx="7086600" cy="914400"/>
            </a:xfrm>
            <a:custGeom>
              <a:avLst/>
              <a:gdLst/>
              <a:ahLst/>
              <a:cxnLst/>
              <a:rect l="l" t="t" r="r" b="b"/>
              <a:pathLst>
                <a:path w="7086600" h="914400">
                  <a:moveTo>
                    <a:pt x="7086600" y="0"/>
                  </a:moveTo>
                  <a:lnTo>
                    <a:pt x="7086600" y="914400"/>
                  </a:lnTo>
                  <a:lnTo>
                    <a:pt x="0" y="914400"/>
                  </a:lnTo>
                  <a:lnTo>
                    <a:pt x="0" y="228600"/>
                  </a:lnTo>
                </a:path>
              </a:pathLst>
            </a:custGeom>
            <a:noFill/>
            <a:ln w="19050">
              <a:solidFill>
                <a:srgbClr val="E56A2F"/>
              </a:solidFill>
              <a:prstDash val="lgDash"/>
              <a:tailEnd type="triangle" w="lg" len="lg"/>
            </a:ln>
          </p:spPr>
        </p:sp>
        <p:grpSp>
          <p:nvGrpSpPr>
            <p:cNvPr id="13" name="Group 13"/>
            <p:cNvGrpSpPr/>
            <p:nvPr/>
          </p:nvGrpSpPr>
          <p:grpSpPr>
            <a:xfrm>
              <a:off x="891921" y="2438400"/>
              <a:ext cx="1149858" cy="1652588"/>
              <a:chOff x="891921" y="2438400"/>
              <a:chExt cx="1149858" cy="1652588"/>
            </a:xfrm>
          </p:grpSpPr>
          <p:sp>
            <p:nvSpPr>
              <p:cNvPr id="9" name="Ellipse 9"/>
              <p:cNvSpPr/>
              <p:nvPr/>
            </p:nvSpPr>
            <p:spPr>
              <a:xfrm>
                <a:off x="1028700" y="2438400"/>
                <a:ext cx="876300" cy="876300"/>
              </a:xfrm>
              <a:prstGeom prst="ellipse">
                <a:avLst/>
              </a:prstGeom>
              <a:solidFill>
                <a:srgbClr val="102A43"/>
              </a:solidFill>
              <a:ln>
                <a:noFill/>
              </a:ln>
            </p:spPr>
          </p:sp>
          <p:sp>
            <p:nvSpPr>
              <p:cNvPr id="10" name="TextBox 10"/>
              <p:cNvSpPr txBox="1"/>
              <p:nvPr/>
            </p:nvSpPr>
            <p:spPr>
              <a:xfrm>
                <a:off x="1326675" y="2767965"/>
                <a:ext cx="280349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F7F5EF"/>
                    </a:solidFill>
                    <a:latin typeface="Consolas"/>
                    <a:ea typeface="Microsoft YaHei"/>
                    <a:cs typeface="Consolas"/>
                  </a:rPr>
                  <a:t>01</a:t>
                </a:r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891921" y="3444240"/>
                <a:ext cx="11498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生成初稿</a:t>
                </a:r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907494" y="3816668"/>
                <a:ext cx="1118711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可编辑 PPTX</a:t>
                </a:r>
              </a:p>
            </p:txBody>
          </p:sp>
        </p:grpSp>
        <p:grpSp>
          <p:nvGrpSpPr>
            <p:cNvPr id="23" name="Group 23"/>
            <p:cNvGrpSpPr/>
            <p:nvPr/>
          </p:nvGrpSpPr>
          <p:grpSpPr>
            <a:xfrm>
              <a:off x="2999661" y="2438400"/>
              <a:ext cx="1315879" cy="1652588"/>
              <a:chOff x="2999661" y="2438400"/>
              <a:chExt cx="1315879" cy="1652588"/>
            </a:xfrm>
          </p:grpSpPr>
          <p:sp>
            <p:nvSpPr>
              <p:cNvPr id="14" name="Ellipse 14"/>
              <p:cNvSpPr/>
              <p:nvPr/>
            </p:nvSpPr>
            <p:spPr>
              <a:xfrm>
                <a:off x="3219450" y="2438400"/>
                <a:ext cx="876300" cy="8763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grpSp>
            <p:nvGrpSpPr>
              <p:cNvPr id="20" name="Group 20"/>
              <p:cNvGrpSpPr/>
              <p:nvPr/>
            </p:nvGrpSpPr>
            <p:grpSpPr>
              <a:xfrm>
                <a:off x="3505200" y="2724150"/>
                <a:ext cx="304800" cy="304800"/>
                <a:chOff x="3505200" y="2724150"/>
                <a:chExt cx="304800" cy="304800"/>
              </a:xfrm>
            </p:grpSpPr>
            <p:sp>
              <p:nvSpPr>
                <p:cNvPr id="15" name="Freeform 15"/>
                <p:cNvSpPr/>
                <p:nvPr/>
              </p:nvSpPr>
              <p:spPr>
                <a:xfrm>
                  <a:off x="3505200" y="2724150"/>
                  <a:ext cx="76200" cy="57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57150">
                      <a:moveTo>
                        <a:pt x="0" y="57150"/>
                      </a:moveTo>
                      <a:lnTo>
                        <a:pt x="0" y="38100"/>
                      </a:lnTo>
                      <a:cubicBezTo>
                        <a:pt x="0" y="17058"/>
                        <a:pt x="17058" y="0"/>
                        <a:pt x="38100" y="0"/>
                      </a:cubicBezTo>
                      <a:lnTo>
                        <a:pt x="76200" y="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6" name="Freeform 16"/>
                <p:cNvSpPr/>
                <p:nvPr/>
              </p:nvSpPr>
              <p:spPr>
                <a:xfrm>
                  <a:off x="3505200" y="2971800"/>
                  <a:ext cx="76200" cy="57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57150">
                      <a:moveTo>
                        <a:pt x="0" y="0"/>
                      </a:moveTo>
                      <a:lnTo>
                        <a:pt x="0" y="19050"/>
                      </a:lnTo>
                      <a:cubicBezTo>
                        <a:pt x="0" y="40092"/>
                        <a:pt x="17058" y="57150"/>
                        <a:pt x="38100" y="57150"/>
                      </a:cubicBezTo>
                      <a:lnTo>
                        <a:pt x="76200" y="5715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7" name="Freeform 17"/>
                <p:cNvSpPr/>
                <p:nvPr/>
              </p:nvSpPr>
              <p:spPr>
                <a:xfrm>
                  <a:off x="3733800" y="2724150"/>
                  <a:ext cx="76200" cy="57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57150">
                      <a:moveTo>
                        <a:pt x="0" y="0"/>
                      </a:moveTo>
                      <a:lnTo>
                        <a:pt x="38100" y="0"/>
                      </a:lnTo>
                      <a:cubicBezTo>
                        <a:pt x="59142" y="0"/>
                        <a:pt x="76200" y="17058"/>
                        <a:pt x="76200" y="38100"/>
                      </a:cubicBezTo>
                      <a:lnTo>
                        <a:pt x="76200" y="5715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8" name="Freeform 18"/>
                <p:cNvSpPr/>
                <p:nvPr/>
              </p:nvSpPr>
              <p:spPr>
                <a:xfrm>
                  <a:off x="3733800" y="2971800"/>
                  <a:ext cx="76200" cy="57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57150">
                      <a:moveTo>
                        <a:pt x="0" y="57150"/>
                      </a:moveTo>
                      <a:lnTo>
                        <a:pt x="38100" y="57150"/>
                      </a:lnTo>
                      <a:cubicBezTo>
                        <a:pt x="59142" y="57150"/>
                        <a:pt x="76200" y="40092"/>
                        <a:pt x="76200" y="19050"/>
                      </a:cubicBezTo>
                      <a:lnTo>
                        <a:pt x="76200" y="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9" name="Freeform 19"/>
                <p:cNvSpPr/>
                <p:nvPr/>
              </p:nvSpPr>
              <p:spPr>
                <a:xfrm>
                  <a:off x="3524250" y="2876550"/>
                  <a:ext cx="266700" cy="95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6700" h="9525">
                      <a:moveTo>
                        <a:pt x="0" y="0"/>
                      </a:moveTo>
                      <a:lnTo>
                        <a:pt x="266700" y="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</p:grpSp>
          <p:sp>
            <p:nvSpPr>
              <p:cNvPr id="21" name="TextBox 21"/>
              <p:cNvSpPr txBox="1"/>
              <p:nvPr/>
            </p:nvSpPr>
            <p:spPr>
              <a:xfrm>
                <a:off x="3082671" y="3444240"/>
                <a:ext cx="11498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本地审计</a:t>
                </a: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2999661" y="3816668"/>
                <a:ext cx="1315879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finding + 坐标</a:t>
                </a:r>
              </a:p>
            </p:txBody>
          </p:sp>
        </p:grpSp>
        <p:grpSp>
          <p:nvGrpSpPr>
            <p:cNvPr id="28" name="Group 28"/>
            <p:cNvGrpSpPr/>
            <p:nvPr/>
          </p:nvGrpSpPr>
          <p:grpSpPr>
            <a:xfrm>
              <a:off x="5273421" y="2438400"/>
              <a:ext cx="1149858" cy="1652588"/>
              <a:chOff x="5273421" y="2438400"/>
              <a:chExt cx="1149858" cy="1652588"/>
            </a:xfrm>
          </p:grpSpPr>
          <p:sp>
            <p:nvSpPr>
              <p:cNvPr id="24" name="Ellipse 24"/>
              <p:cNvSpPr/>
              <p:nvPr/>
            </p:nvSpPr>
            <p:spPr>
              <a:xfrm>
                <a:off x="5410200" y="2438400"/>
                <a:ext cx="876300" cy="876300"/>
              </a:xfrm>
              <a:prstGeom prst="ellipse">
                <a:avLst/>
              </a:prstGeom>
              <a:solidFill>
                <a:srgbClr val="E56A2F"/>
              </a:solidFill>
              <a:ln>
                <a:noFill/>
              </a:ln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5673671" y="2767965"/>
                <a:ext cx="3493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F7F5EF"/>
                    </a:solidFill>
                    <a:latin typeface="Consolas"/>
                    <a:ea typeface="Microsoft YaHei"/>
                    <a:cs typeface="Consolas"/>
                  </a:rPr>
                  <a:t>03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5273421" y="3444240"/>
                <a:ext cx="11498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修复清单</a:t>
                </a:r>
              </a:p>
            </p:txBody>
          </p:sp>
          <p:sp>
            <p:nvSpPr>
              <p:cNvPr id="27" name="TextBox 27"/>
              <p:cNvSpPr txBox="1"/>
              <p:nvPr/>
            </p:nvSpPr>
            <p:spPr>
              <a:xfrm>
                <a:off x="5323499" y="3816668"/>
                <a:ext cx="1049703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问题 → 动作</a:t>
                </a:r>
              </a:p>
            </p:txBody>
          </p:sp>
        </p:grpSp>
        <p:grpSp>
          <p:nvGrpSpPr>
            <p:cNvPr id="35" name="Group 35"/>
            <p:cNvGrpSpPr/>
            <p:nvPr/>
          </p:nvGrpSpPr>
          <p:grpSpPr>
            <a:xfrm>
              <a:off x="7430452" y="2438400"/>
              <a:ext cx="1217295" cy="1652588"/>
              <a:chOff x="7430452" y="2438400"/>
              <a:chExt cx="1217295" cy="1652588"/>
            </a:xfrm>
          </p:grpSpPr>
          <p:sp>
            <p:nvSpPr>
              <p:cNvPr id="29" name="Ellipse 29"/>
              <p:cNvSpPr/>
              <p:nvPr/>
            </p:nvSpPr>
            <p:spPr>
              <a:xfrm>
                <a:off x="7600950" y="2438400"/>
                <a:ext cx="876300" cy="876300"/>
              </a:xfrm>
              <a:prstGeom prst="ellipse">
                <a:avLst/>
              </a:prstGeom>
              <a:solidFill>
                <a:srgbClr val="102A43"/>
              </a:solidFill>
              <a:ln>
                <a:noFill/>
              </a:ln>
            </p:spPr>
          </p:sp>
          <p:grpSp>
            <p:nvGrpSpPr>
              <p:cNvPr id="32" name="Group 32"/>
              <p:cNvGrpSpPr/>
              <p:nvPr/>
            </p:nvGrpSpPr>
            <p:grpSpPr>
              <a:xfrm>
                <a:off x="7886700" y="2716800"/>
                <a:ext cx="304800" cy="319500"/>
                <a:chOff x="7886700" y="2716800"/>
                <a:chExt cx="304800" cy="319500"/>
              </a:xfrm>
            </p:grpSpPr>
            <p:sp>
              <p:nvSpPr>
                <p:cNvPr id="30" name="Freeform 30"/>
                <p:cNvSpPr/>
                <p:nvPr/>
              </p:nvSpPr>
              <p:spPr>
                <a:xfrm>
                  <a:off x="7886700" y="2716800"/>
                  <a:ext cx="304800" cy="140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4800" h="140700">
                      <a:moveTo>
                        <a:pt x="304800" y="140700"/>
                      </a:moveTo>
                      <a:cubicBezTo>
                        <a:pt x="295223" y="71787"/>
                        <a:pt x="240713" y="17807"/>
                        <a:pt x="171710" y="8904"/>
                      </a:cubicBezTo>
                      <a:cubicBezTo>
                        <a:pt x="102708" y="0"/>
                        <a:pt x="36281" y="38375"/>
                        <a:pt x="9525" y="102600"/>
                      </a:cubicBezTo>
                      <a:moveTo>
                        <a:pt x="0" y="26400"/>
                      </a:moveTo>
                      <a:lnTo>
                        <a:pt x="0" y="102600"/>
                      </a:lnTo>
                      <a:lnTo>
                        <a:pt x="76200" y="10260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31" name="Freeform 31"/>
                <p:cNvSpPr/>
                <p:nvPr/>
              </p:nvSpPr>
              <p:spPr>
                <a:xfrm>
                  <a:off x="7886700" y="2895600"/>
                  <a:ext cx="304800" cy="140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4800" h="140700">
                      <a:moveTo>
                        <a:pt x="0" y="0"/>
                      </a:moveTo>
                      <a:cubicBezTo>
                        <a:pt x="9577" y="68913"/>
                        <a:pt x="64087" y="122893"/>
                        <a:pt x="133090" y="131796"/>
                      </a:cubicBezTo>
                      <a:cubicBezTo>
                        <a:pt x="202092" y="140700"/>
                        <a:pt x="268519" y="102325"/>
                        <a:pt x="295275" y="38100"/>
                      </a:cubicBezTo>
                      <a:moveTo>
                        <a:pt x="304800" y="114300"/>
                      </a:moveTo>
                      <a:lnTo>
                        <a:pt x="304800" y="38100"/>
                      </a:lnTo>
                      <a:lnTo>
                        <a:pt x="228600" y="3810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</p:grpSp>
          <p:sp>
            <p:nvSpPr>
              <p:cNvPr id="33" name="TextBox 33"/>
              <p:cNvSpPr txBox="1"/>
              <p:nvPr/>
            </p:nvSpPr>
            <p:spPr>
              <a:xfrm>
                <a:off x="7464171" y="3444240"/>
                <a:ext cx="11498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定向重制</a:t>
                </a:r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7430452" y="3816668"/>
                <a:ext cx="1217295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只改受影响页</a:t>
                </a:r>
              </a:p>
            </p:txBody>
          </p:sp>
        </p:grpSp>
        <p:grpSp>
          <p:nvGrpSpPr>
            <p:cNvPr id="46" name="Group 46"/>
            <p:cNvGrpSpPr/>
            <p:nvPr/>
          </p:nvGrpSpPr>
          <p:grpSpPr>
            <a:xfrm>
              <a:off x="9654921" y="2438400"/>
              <a:ext cx="1149858" cy="1652588"/>
              <a:chOff x="9654921" y="2438400"/>
              <a:chExt cx="1149858" cy="1652588"/>
            </a:xfrm>
          </p:grpSpPr>
          <p:sp>
            <p:nvSpPr>
              <p:cNvPr id="36" name="Ellipse 36"/>
              <p:cNvSpPr/>
              <p:nvPr/>
            </p:nvSpPr>
            <p:spPr>
              <a:xfrm>
                <a:off x="9791700" y="2438400"/>
                <a:ext cx="876300" cy="876300"/>
              </a:xfrm>
              <a:prstGeom prst="ellipse">
                <a:avLst/>
              </a:prstGeom>
              <a:solidFill>
                <a:srgbClr val="2F7D5B"/>
              </a:solidFill>
              <a:ln>
                <a:noFill/>
              </a:ln>
            </p:spPr>
          </p:sp>
          <p:grpSp>
            <p:nvGrpSpPr>
              <p:cNvPr id="43" name="Group 43"/>
              <p:cNvGrpSpPr/>
              <p:nvPr/>
            </p:nvGrpSpPr>
            <p:grpSpPr>
              <a:xfrm>
                <a:off x="10077450" y="2705100"/>
                <a:ext cx="304800" cy="342900"/>
                <a:chOff x="10077450" y="2705100"/>
                <a:chExt cx="304800" cy="342900"/>
              </a:xfrm>
            </p:grpSpPr>
            <p:sp>
              <p:nvSpPr>
                <p:cNvPr id="37" name="Freeform 37"/>
                <p:cNvSpPr/>
                <p:nvPr/>
              </p:nvSpPr>
              <p:spPr>
                <a:xfrm>
                  <a:off x="10077450" y="2724150"/>
                  <a:ext cx="76200" cy="7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76200">
                      <a:moveTo>
                        <a:pt x="0" y="38100"/>
                      </a:moveTo>
                      <a:cubicBezTo>
                        <a:pt x="0" y="59142"/>
                        <a:pt x="17058" y="76200"/>
                        <a:pt x="38100" y="76200"/>
                      </a:cubicBezTo>
                      <a:cubicBezTo>
                        <a:pt x="59142" y="76200"/>
                        <a:pt x="76200" y="59142"/>
                        <a:pt x="76200" y="38100"/>
                      </a:cubicBezTo>
                      <a:cubicBezTo>
                        <a:pt x="76200" y="17058"/>
                        <a:pt x="59142" y="0"/>
                        <a:pt x="38100" y="0"/>
                      </a:cubicBezTo>
                      <a:cubicBezTo>
                        <a:pt x="17058" y="0"/>
                        <a:pt x="0" y="17058"/>
                        <a:pt x="0" y="38100"/>
                      </a:cubicBez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38" name="Freeform 38"/>
                <p:cNvSpPr/>
                <p:nvPr/>
              </p:nvSpPr>
              <p:spPr>
                <a:xfrm>
                  <a:off x="10306050" y="2952750"/>
                  <a:ext cx="76200" cy="7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76200">
                      <a:moveTo>
                        <a:pt x="0" y="38100"/>
                      </a:moveTo>
                      <a:cubicBezTo>
                        <a:pt x="0" y="59142"/>
                        <a:pt x="17058" y="76200"/>
                        <a:pt x="38100" y="76200"/>
                      </a:cubicBezTo>
                      <a:cubicBezTo>
                        <a:pt x="59142" y="76200"/>
                        <a:pt x="76200" y="59142"/>
                        <a:pt x="76200" y="38100"/>
                      </a:cubicBezTo>
                      <a:cubicBezTo>
                        <a:pt x="76200" y="17058"/>
                        <a:pt x="59142" y="0"/>
                        <a:pt x="38100" y="0"/>
                      </a:cubicBezTo>
                      <a:cubicBezTo>
                        <a:pt x="17058" y="0"/>
                        <a:pt x="0" y="17058"/>
                        <a:pt x="0" y="38100"/>
                      </a:cubicBez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39" name="Freeform 39"/>
                <p:cNvSpPr/>
                <p:nvPr/>
              </p:nvSpPr>
              <p:spPr>
                <a:xfrm>
                  <a:off x="10210800" y="2762250"/>
                  <a:ext cx="133350" cy="190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350" h="190500">
                      <a:moveTo>
                        <a:pt x="0" y="0"/>
                      </a:moveTo>
                      <a:lnTo>
                        <a:pt x="95250" y="0"/>
                      </a:lnTo>
                      <a:cubicBezTo>
                        <a:pt x="116292" y="0"/>
                        <a:pt x="133350" y="17058"/>
                        <a:pt x="133350" y="38100"/>
                      </a:cubicBezTo>
                      <a:lnTo>
                        <a:pt x="133350" y="19050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40" name="Freeform 40"/>
                <p:cNvSpPr/>
                <p:nvPr/>
              </p:nvSpPr>
              <p:spPr>
                <a:xfrm>
                  <a:off x="10210800" y="2705100"/>
                  <a:ext cx="57150" cy="114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150" h="114300">
                      <a:moveTo>
                        <a:pt x="57150" y="114300"/>
                      </a:moveTo>
                      <a:lnTo>
                        <a:pt x="0" y="57150"/>
                      </a:lnTo>
                      <a:lnTo>
                        <a:pt x="57150" y="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41" name="Freeform 41"/>
                <p:cNvSpPr/>
                <p:nvPr/>
              </p:nvSpPr>
              <p:spPr>
                <a:xfrm>
                  <a:off x="10115550" y="2800350"/>
                  <a:ext cx="133350" cy="1905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3350" h="190500">
                      <a:moveTo>
                        <a:pt x="133350" y="190500"/>
                      </a:moveTo>
                      <a:lnTo>
                        <a:pt x="38100" y="190500"/>
                      </a:lnTo>
                      <a:cubicBezTo>
                        <a:pt x="17058" y="190500"/>
                        <a:pt x="0" y="173442"/>
                        <a:pt x="0" y="152400"/>
                      </a:cubicBezTo>
                      <a:lnTo>
                        <a:pt x="0" y="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42" name="Freeform 42"/>
                <p:cNvSpPr/>
                <p:nvPr/>
              </p:nvSpPr>
              <p:spPr>
                <a:xfrm>
                  <a:off x="10191750" y="2933700"/>
                  <a:ext cx="57150" cy="1143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150" h="114300">
                      <a:moveTo>
                        <a:pt x="0" y="0"/>
                      </a:moveTo>
                      <a:lnTo>
                        <a:pt x="57150" y="57150"/>
                      </a:lnTo>
                      <a:lnTo>
                        <a:pt x="0" y="11430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</p:grpSp>
          <p:sp>
            <p:nvSpPr>
              <p:cNvPr id="44" name="TextBox 44"/>
              <p:cNvSpPr txBox="1"/>
              <p:nvPr/>
            </p:nvSpPr>
            <p:spPr>
              <a:xfrm>
                <a:off x="9654921" y="3444240"/>
                <a:ext cx="11498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比较门禁</a:t>
                </a:r>
              </a:p>
            </p:txBody>
          </p:sp>
          <p:sp>
            <p:nvSpPr>
              <p:cNvPr id="45" name="TextBox 45"/>
              <p:cNvSpPr txBox="1"/>
              <p:nvPr/>
            </p:nvSpPr>
            <p:spPr>
              <a:xfrm>
                <a:off x="9719786" y="3816668"/>
                <a:ext cx="1020127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阻断新回归</a:t>
                </a:r>
              </a:p>
            </p:txBody>
          </p:sp>
        </p:grpSp>
      </p:grpSp>
      <p:grpSp>
        <p:nvGrpSpPr>
          <p:cNvPr id="51" name="Group 51"/>
          <p:cNvGrpSpPr/>
          <p:nvPr/>
        </p:nvGrpSpPr>
        <p:grpSpPr>
          <a:xfrm>
            <a:off x="2190750" y="5391150"/>
            <a:ext cx="8014621" cy="590550"/>
            <a:chOff x="2190750" y="5391150"/>
            <a:chExt cx="8014621" cy="590550"/>
          </a:xfrm>
        </p:grpSpPr>
        <p:sp>
          <p:nvSpPr>
            <p:cNvPr id="48" name="Rectangle 48"/>
            <p:cNvSpPr/>
            <p:nvPr/>
          </p:nvSpPr>
          <p:spPr>
            <a:xfrm>
              <a:off x="2190750" y="5391150"/>
              <a:ext cx="7810500" cy="590550"/>
            </a:xfrm>
            <a:prstGeom prst="roundRect">
              <a:avLst>
                <a:gd name="adj" fmla="val 16129"/>
              </a:avLst>
            </a:prstGeom>
            <a:solidFill>
              <a:srgbClr val="E9EDF0"/>
            </a:solidFill>
            <a:ln>
              <a:noFill/>
            </a:ln>
          </p:spPr>
        </p:sp>
        <p:sp>
          <p:nvSpPr>
            <p:cNvPr id="49" name="TextBox 49"/>
            <p:cNvSpPr txBox="1"/>
            <p:nvPr/>
          </p:nvSpPr>
          <p:spPr>
            <a:xfrm>
              <a:off x="2459355" y="5616892"/>
              <a:ext cx="143171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PROOF LEDGER</a:t>
              </a:r>
            </a:p>
          </p:txBody>
        </p:sp>
        <p:sp>
          <p:nvSpPr>
            <p:cNvPr id="50" name="TextBox 50"/>
            <p:cNvSpPr txBox="1"/>
            <p:nvPr/>
          </p:nvSpPr>
          <p:spPr>
            <a:xfrm>
              <a:off x="4078605" y="5616892"/>
              <a:ext cx="6126766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before finding → repair action → after status → regression gate</a:t>
              </a:r>
            </a:p>
          </p:txBody>
        </p:sp>
      </p:grpSp>
      <p:grpSp>
        <p:nvGrpSpPr>
          <p:cNvPr id="54" name="Group 54"/>
          <p:cNvGrpSpPr/>
          <p:nvPr/>
        </p:nvGrpSpPr>
        <p:grpSpPr>
          <a:xfrm>
            <a:off x="520065" y="6420802"/>
            <a:ext cx="11151870" cy="213360"/>
            <a:chOff x="520065" y="6420802"/>
            <a:chExt cx="11151870" cy="213360"/>
          </a:xfrm>
        </p:grpSpPr>
        <p:sp>
          <p:nvSpPr>
            <p:cNvPr id="52" name="TextBox 52"/>
            <p:cNvSpPr txBox="1"/>
            <p:nvPr/>
          </p:nvSpPr>
          <p:spPr>
            <a:xfrm>
              <a:off x="520065" y="6420802"/>
              <a:ext cx="281001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EVERY CHANGE MUST TRACE TO EVIDENCE</a:t>
              </a:r>
            </a:p>
          </p:txBody>
        </p:sp>
        <p:sp>
          <p:nvSpPr>
            <p:cNvPr id="53" name="TextBox 53"/>
            <p:cNvSpPr txBox="1"/>
            <p:nvPr/>
          </p:nvSpPr>
          <p:spPr>
            <a:xfrm>
              <a:off x="11476577" y="6420802"/>
              <a:ext cx="19535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04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4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534352"/>
            <a:ext cx="11170920" cy="1008698"/>
            <a:chOff x="487680" y="534352"/>
            <a:chExt cx="11170920" cy="1008698"/>
          </a:xfrm>
        </p:grpSpPr>
        <p:sp>
          <p:nvSpPr>
            <p:cNvPr id="3" name="TextBox 3"/>
            <p:cNvSpPr txBox="1"/>
            <p:nvPr/>
          </p:nvSpPr>
          <p:spPr>
            <a:xfrm>
              <a:off x="520065" y="534352"/>
              <a:ext cx="135316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04 / SCORE MODEL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6716268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质量被拆成五个可解释维度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44" name="Group 44"/>
          <p:cNvGrpSpPr/>
          <p:nvPr/>
        </p:nvGrpSpPr>
        <p:grpSpPr>
          <a:xfrm>
            <a:off x="2095500" y="1371600"/>
            <a:ext cx="6667500" cy="4686300"/>
            <a:chOff x="2095500" y="1371600"/>
            <a:chExt cx="6667500" cy="4686300"/>
          </a:xfrm>
        </p:grpSpPr>
        <p:sp>
          <p:nvSpPr>
            <p:cNvPr id="7" name="Line 7"/>
            <p:cNvSpPr/>
            <p:nvPr/>
          </p:nvSpPr>
          <p:spPr>
            <a:xfrm>
              <a:off x="3238500" y="2419350"/>
              <a:ext cx="1695450" cy="876300"/>
            </a:xfrm>
            <a:custGeom>
              <a:avLst/>
              <a:gdLst/>
              <a:ahLst/>
              <a:cxnLst/>
              <a:rect l="l" t="t" r="r" b="b"/>
              <a:pathLst>
                <a:path w="1695450" h="876300">
                  <a:moveTo>
                    <a:pt x="1695450" y="8763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8" name="Line 8"/>
            <p:cNvSpPr/>
            <p:nvPr/>
          </p:nvSpPr>
          <p:spPr>
            <a:xfrm>
              <a:off x="4933950" y="2305050"/>
              <a:ext cx="2305050" cy="990600"/>
            </a:xfrm>
            <a:custGeom>
              <a:avLst/>
              <a:gdLst/>
              <a:ahLst/>
              <a:cxnLst/>
              <a:rect l="l" t="t" r="r" b="b"/>
              <a:pathLst>
                <a:path w="2305050" h="990600">
                  <a:moveTo>
                    <a:pt x="0" y="990600"/>
                  </a:moveTo>
                  <a:lnTo>
                    <a:pt x="230505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9" name="Line 9"/>
            <p:cNvSpPr/>
            <p:nvPr/>
          </p:nvSpPr>
          <p:spPr>
            <a:xfrm>
              <a:off x="4933950" y="3295650"/>
              <a:ext cx="2838450" cy="609600"/>
            </a:xfrm>
            <a:custGeom>
              <a:avLst/>
              <a:gdLst/>
              <a:ahLst/>
              <a:cxnLst/>
              <a:rect l="l" t="t" r="r" b="b"/>
              <a:pathLst>
                <a:path w="2838450" h="609600">
                  <a:moveTo>
                    <a:pt x="0" y="0"/>
                  </a:moveTo>
                  <a:lnTo>
                    <a:pt x="2838450" y="60960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10" name="Line 10"/>
            <p:cNvSpPr/>
            <p:nvPr/>
          </p:nvSpPr>
          <p:spPr>
            <a:xfrm>
              <a:off x="4933950" y="3295650"/>
              <a:ext cx="1543050" cy="1924050"/>
            </a:xfrm>
            <a:custGeom>
              <a:avLst/>
              <a:gdLst/>
              <a:ahLst/>
              <a:cxnLst/>
              <a:rect l="l" t="t" r="r" b="b"/>
              <a:pathLst>
                <a:path w="1543050" h="1924050">
                  <a:moveTo>
                    <a:pt x="0" y="0"/>
                  </a:moveTo>
                  <a:lnTo>
                    <a:pt x="1543050" y="192405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11" name="Line 11"/>
            <p:cNvSpPr/>
            <p:nvPr/>
          </p:nvSpPr>
          <p:spPr>
            <a:xfrm>
              <a:off x="3143250" y="3295650"/>
              <a:ext cx="1790700" cy="1466850"/>
            </a:xfrm>
            <a:custGeom>
              <a:avLst/>
              <a:gdLst/>
              <a:ahLst/>
              <a:cxnLst/>
              <a:rect l="l" t="t" r="r" b="b"/>
              <a:pathLst>
                <a:path w="1790700" h="1466850">
                  <a:moveTo>
                    <a:pt x="1790700" y="0"/>
                  </a:moveTo>
                  <a:lnTo>
                    <a:pt x="0" y="146685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grpSp>
          <p:nvGrpSpPr>
            <p:cNvPr id="23" name="Group 23"/>
            <p:cNvGrpSpPr/>
            <p:nvPr/>
          </p:nvGrpSpPr>
          <p:grpSpPr>
            <a:xfrm>
              <a:off x="4038600" y="2400300"/>
              <a:ext cx="1790700" cy="1790700"/>
              <a:chOff x="4038600" y="2400300"/>
              <a:chExt cx="1790700" cy="1790700"/>
            </a:xfrm>
          </p:grpSpPr>
          <p:sp>
            <p:nvSpPr>
              <p:cNvPr id="12" name="Ellipse 12"/>
              <p:cNvSpPr/>
              <p:nvPr/>
            </p:nvSpPr>
            <p:spPr>
              <a:xfrm>
                <a:off x="4038600" y="2400300"/>
                <a:ext cx="1790700" cy="1790700"/>
              </a:xfrm>
              <a:prstGeom prst="ellipse">
                <a:avLst/>
              </a:prstGeom>
              <a:solidFill>
                <a:srgbClr val="102A43"/>
              </a:solidFill>
              <a:ln>
                <a:noFill/>
              </a:ln>
            </p:spPr>
          </p:sp>
          <p:grpSp>
            <p:nvGrpSpPr>
              <p:cNvPr id="20" name="Group 20"/>
              <p:cNvGrpSpPr/>
              <p:nvPr/>
            </p:nvGrpSpPr>
            <p:grpSpPr>
              <a:xfrm>
                <a:off x="4762500" y="2743200"/>
                <a:ext cx="342900" cy="342900"/>
                <a:chOff x="4762500" y="2743200"/>
                <a:chExt cx="342900" cy="342900"/>
              </a:xfrm>
            </p:grpSpPr>
            <p:sp>
              <p:nvSpPr>
                <p:cNvPr id="13" name="Freeform 13"/>
                <p:cNvSpPr/>
                <p:nvPr/>
              </p:nvSpPr>
              <p:spPr>
                <a:xfrm>
                  <a:off x="4762500" y="2743200"/>
                  <a:ext cx="342900" cy="3429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2900" h="342900">
                      <a:moveTo>
                        <a:pt x="0" y="0"/>
                      </a:moveTo>
                      <a:lnTo>
                        <a:pt x="0" y="342900"/>
                      </a:lnTo>
                      <a:lnTo>
                        <a:pt x="342900" y="34290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4" name="Freeform 14"/>
                <p:cNvSpPr/>
                <p:nvPr/>
              </p:nvSpPr>
              <p:spPr>
                <a:xfrm>
                  <a:off x="4838700" y="2933700"/>
                  <a:ext cx="76200" cy="7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76200">
                      <a:moveTo>
                        <a:pt x="0" y="38100"/>
                      </a:moveTo>
                      <a:cubicBezTo>
                        <a:pt x="0" y="59142"/>
                        <a:pt x="17058" y="76200"/>
                        <a:pt x="38100" y="76200"/>
                      </a:cubicBezTo>
                      <a:cubicBezTo>
                        <a:pt x="59142" y="76200"/>
                        <a:pt x="76200" y="59142"/>
                        <a:pt x="76200" y="38100"/>
                      </a:cubicBezTo>
                      <a:cubicBezTo>
                        <a:pt x="76200" y="17058"/>
                        <a:pt x="59142" y="0"/>
                        <a:pt x="38100" y="0"/>
                      </a:cubicBezTo>
                      <a:cubicBezTo>
                        <a:pt x="17058" y="0"/>
                        <a:pt x="0" y="17058"/>
                        <a:pt x="0" y="38100"/>
                      </a:cubicBez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5" name="Freeform 15"/>
                <p:cNvSpPr/>
                <p:nvPr/>
              </p:nvSpPr>
              <p:spPr>
                <a:xfrm>
                  <a:off x="4914900" y="2743200"/>
                  <a:ext cx="76200" cy="7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76200">
                      <a:moveTo>
                        <a:pt x="0" y="38100"/>
                      </a:moveTo>
                      <a:cubicBezTo>
                        <a:pt x="0" y="59142"/>
                        <a:pt x="17058" y="76200"/>
                        <a:pt x="38100" y="76200"/>
                      </a:cubicBezTo>
                      <a:cubicBezTo>
                        <a:pt x="59142" y="76200"/>
                        <a:pt x="76200" y="59142"/>
                        <a:pt x="76200" y="38100"/>
                      </a:cubicBezTo>
                      <a:cubicBezTo>
                        <a:pt x="76200" y="17058"/>
                        <a:pt x="59142" y="0"/>
                        <a:pt x="38100" y="0"/>
                      </a:cubicBezTo>
                      <a:cubicBezTo>
                        <a:pt x="17058" y="0"/>
                        <a:pt x="0" y="17058"/>
                        <a:pt x="0" y="38100"/>
                      </a:cubicBez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6" name="Freeform 16"/>
                <p:cNvSpPr/>
                <p:nvPr/>
              </p:nvSpPr>
              <p:spPr>
                <a:xfrm>
                  <a:off x="5010150" y="2876550"/>
                  <a:ext cx="76200" cy="762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6200" h="76200">
                      <a:moveTo>
                        <a:pt x="0" y="38100"/>
                      </a:moveTo>
                      <a:cubicBezTo>
                        <a:pt x="0" y="59142"/>
                        <a:pt x="17058" y="76200"/>
                        <a:pt x="38100" y="76200"/>
                      </a:cubicBezTo>
                      <a:cubicBezTo>
                        <a:pt x="59142" y="76200"/>
                        <a:pt x="76200" y="59142"/>
                        <a:pt x="76200" y="38100"/>
                      </a:cubicBezTo>
                      <a:cubicBezTo>
                        <a:pt x="76200" y="17058"/>
                        <a:pt x="59142" y="0"/>
                        <a:pt x="38100" y="0"/>
                      </a:cubicBezTo>
                      <a:cubicBezTo>
                        <a:pt x="17058" y="0"/>
                        <a:pt x="0" y="17058"/>
                        <a:pt x="0" y="38100"/>
                      </a:cubicBez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7" name="Freeform 17"/>
                <p:cNvSpPr/>
                <p:nvPr/>
              </p:nvSpPr>
              <p:spPr>
                <a:xfrm>
                  <a:off x="4991100" y="2743200"/>
                  <a:ext cx="114300" cy="28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4300" h="28575">
                      <a:moveTo>
                        <a:pt x="114300" y="0"/>
                      </a:moveTo>
                      <a:lnTo>
                        <a:pt x="0" y="28575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8" name="Freeform 18"/>
                <p:cNvSpPr/>
                <p:nvPr/>
              </p:nvSpPr>
              <p:spPr>
                <a:xfrm>
                  <a:off x="4974203" y="2812732"/>
                  <a:ext cx="52788" cy="703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788" h="70390">
                      <a:moveTo>
                        <a:pt x="0" y="0"/>
                      </a:moveTo>
                      <a:lnTo>
                        <a:pt x="52788" y="7039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  <p:sp>
              <p:nvSpPr>
                <p:cNvPr id="19" name="Freeform 19"/>
                <p:cNvSpPr/>
                <p:nvPr/>
              </p:nvSpPr>
              <p:spPr>
                <a:xfrm>
                  <a:off x="4914900" y="2924175"/>
                  <a:ext cx="95250" cy="38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5250" h="38100">
                      <a:moveTo>
                        <a:pt x="95250" y="0"/>
                      </a:moveTo>
                      <a:lnTo>
                        <a:pt x="0" y="38100"/>
                      </a:lnTo>
                    </a:path>
                  </a:pathLst>
                </a:custGeom>
                <a:noFill/>
                <a:ln w="19050">
                  <a:solidFill>
                    <a:srgbClr val="F7F5EF"/>
                  </a:solidFill>
                </a:ln>
              </p:spPr>
            </p:sp>
          </p:grpSp>
          <p:sp>
            <p:nvSpPr>
              <p:cNvPr id="21" name="TextBox 21"/>
              <p:cNvSpPr txBox="1"/>
              <p:nvPr/>
            </p:nvSpPr>
            <p:spPr>
              <a:xfrm>
                <a:off x="4535424" y="3246120"/>
                <a:ext cx="797052" cy="48768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2400" b="1" dirty="0">
                    <a:solidFill>
                      <a:srgbClr val="F7F5EF"/>
                    </a:solidFill>
                    <a:latin typeface="Arial"/>
                    <a:ea typeface="Microsoft YaHei"/>
                    <a:cs typeface="Arial"/>
                  </a:rPr>
                  <a:t>总分</a:t>
                </a:r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4670346" y="3664268"/>
                <a:ext cx="527209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dirty="0">
                    <a:solidFill>
                      <a:srgbClr val="C8D0D7"/>
                    </a:solidFill>
                    <a:latin typeface="Consolas"/>
                    <a:ea typeface="Microsoft YaHei"/>
                    <a:cs typeface="Consolas"/>
                  </a:rPr>
                  <a:t>0—100</a:t>
                </a:r>
              </a:p>
            </p:txBody>
          </p:sp>
        </p:grpSp>
        <p:grpSp>
          <p:nvGrpSpPr>
            <p:cNvPr id="27" name="Group 27"/>
            <p:cNvGrpSpPr/>
            <p:nvPr/>
          </p:nvGrpSpPr>
          <p:grpSpPr>
            <a:xfrm>
              <a:off x="2095500" y="1485900"/>
              <a:ext cx="1447800" cy="1447800"/>
              <a:chOff x="2095500" y="1485900"/>
              <a:chExt cx="1447800" cy="1447800"/>
            </a:xfrm>
          </p:grpSpPr>
          <p:sp>
            <p:nvSpPr>
              <p:cNvPr id="24" name="Ellipse 24"/>
              <p:cNvSpPr/>
              <p:nvPr/>
            </p:nvSpPr>
            <p:spPr>
              <a:xfrm>
                <a:off x="2095500" y="1485900"/>
                <a:ext cx="1447800" cy="1447800"/>
              </a:xfrm>
              <a:prstGeom prst="ellipse">
                <a:avLst/>
              </a:prstGeom>
              <a:solidFill>
                <a:srgbClr val="E9EDF0"/>
              </a:solidFill>
              <a:ln w="28575">
                <a:solidFill>
                  <a:srgbClr val="102A43"/>
                </a:solidFill>
              </a:ln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2631459" y="1949768"/>
                <a:ext cx="375883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102A43"/>
                    </a:solidFill>
                    <a:latin typeface="Consolas"/>
                    <a:ea typeface="Microsoft YaHei"/>
                    <a:cs typeface="Consolas"/>
                  </a:rPr>
                  <a:t>30%</a:t>
                </a:r>
              </a:p>
            </p:txBody>
          </p:sp>
          <p:sp>
            <p:nvSpPr>
              <p:cNvPr id="26" name="TextBox 26"/>
              <p:cNvSpPr txBox="1"/>
              <p:nvPr/>
            </p:nvSpPr>
            <p:spPr>
              <a:xfrm>
                <a:off x="2382488" y="220599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完整性</a:t>
                </a:r>
              </a:p>
            </p:txBody>
          </p:sp>
        </p:grpSp>
        <p:grpSp>
          <p:nvGrpSpPr>
            <p:cNvPr id="31" name="Group 31"/>
            <p:cNvGrpSpPr/>
            <p:nvPr/>
          </p:nvGrpSpPr>
          <p:grpSpPr>
            <a:xfrm>
              <a:off x="6724650" y="1371600"/>
              <a:ext cx="1447800" cy="1447800"/>
              <a:chOff x="6724650" y="1371600"/>
              <a:chExt cx="1447800" cy="1447800"/>
            </a:xfrm>
          </p:grpSpPr>
          <p:sp>
            <p:nvSpPr>
              <p:cNvPr id="28" name="Ellipse 28"/>
              <p:cNvSpPr/>
              <p:nvPr/>
            </p:nvSpPr>
            <p:spPr>
              <a:xfrm>
                <a:off x="6724650" y="1371600"/>
                <a:ext cx="1447800" cy="1447800"/>
              </a:xfrm>
              <a:prstGeom prst="ellipse">
                <a:avLst/>
              </a:prstGeom>
              <a:solidFill>
                <a:srgbClr val="E9EDF0"/>
              </a:solidFill>
              <a:ln w="28575">
                <a:solidFill>
                  <a:srgbClr val="52758C"/>
                </a:solidFill>
              </a:ln>
            </p:spPr>
          </p:sp>
          <p:sp>
            <p:nvSpPr>
              <p:cNvPr id="29" name="TextBox 29"/>
              <p:cNvSpPr txBox="1"/>
              <p:nvPr/>
            </p:nvSpPr>
            <p:spPr>
              <a:xfrm>
                <a:off x="7260609" y="1835468"/>
                <a:ext cx="375883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102A43"/>
                    </a:solidFill>
                    <a:latin typeface="Consolas"/>
                    <a:ea typeface="Microsoft YaHei"/>
                    <a:cs typeface="Consolas"/>
                  </a:rPr>
                  <a:t>25%</a:t>
                </a:r>
              </a:p>
            </p:txBody>
          </p:sp>
          <p:sp>
            <p:nvSpPr>
              <p:cNvPr id="30" name="TextBox 30"/>
              <p:cNvSpPr txBox="1"/>
              <p:nvPr/>
            </p:nvSpPr>
            <p:spPr>
              <a:xfrm>
                <a:off x="7011638" y="209169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可读性</a:t>
                </a:r>
              </a:p>
            </p:txBody>
          </p:sp>
        </p:grpSp>
        <p:grpSp>
          <p:nvGrpSpPr>
            <p:cNvPr id="35" name="Group 35"/>
            <p:cNvGrpSpPr/>
            <p:nvPr/>
          </p:nvGrpSpPr>
          <p:grpSpPr>
            <a:xfrm>
              <a:off x="7315200" y="3333750"/>
              <a:ext cx="1447800" cy="1447800"/>
              <a:chOff x="7315200" y="3333750"/>
              <a:chExt cx="1447800" cy="1447800"/>
            </a:xfrm>
          </p:grpSpPr>
          <p:sp>
            <p:nvSpPr>
              <p:cNvPr id="32" name="Ellipse 32"/>
              <p:cNvSpPr/>
              <p:nvPr/>
            </p:nvSpPr>
            <p:spPr>
              <a:xfrm>
                <a:off x="7315200" y="3333750"/>
                <a:ext cx="1447800" cy="1447800"/>
              </a:xfrm>
              <a:prstGeom prst="ellipse">
                <a:avLst/>
              </a:prstGeom>
              <a:solidFill>
                <a:srgbClr val="E9EDF0"/>
              </a:solidFill>
              <a:ln w="28575">
                <a:solidFill>
                  <a:srgbClr val="52758C"/>
                </a:solidFill>
              </a:ln>
            </p:spPr>
          </p:sp>
          <p:sp>
            <p:nvSpPr>
              <p:cNvPr id="33" name="TextBox 33"/>
              <p:cNvSpPr txBox="1"/>
              <p:nvPr/>
            </p:nvSpPr>
            <p:spPr>
              <a:xfrm>
                <a:off x="7851159" y="3797618"/>
                <a:ext cx="375883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102A43"/>
                    </a:solidFill>
                    <a:latin typeface="Consolas"/>
                    <a:ea typeface="Microsoft YaHei"/>
                    <a:cs typeface="Consolas"/>
                  </a:rPr>
                  <a:t>20%</a:t>
                </a:r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7464171" y="4053840"/>
                <a:ext cx="1149858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可编辑性</a:t>
                </a:r>
              </a:p>
            </p:txBody>
          </p:sp>
        </p:grpSp>
        <p:grpSp>
          <p:nvGrpSpPr>
            <p:cNvPr id="39" name="Group 39"/>
            <p:cNvGrpSpPr/>
            <p:nvPr/>
          </p:nvGrpSpPr>
          <p:grpSpPr>
            <a:xfrm>
              <a:off x="5772150" y="4610100"/>
              <a:ext cx="1447800" cy="1447800"/>
              <a:chOff x="5772150" y="4610100"/>
              <a:chExt cx="1447800" cy="1447800"/>
            </a:xfrm>
          </p:grpSpPr>
          <p:sp>
            <p:nvSpPr>
              <p:cNvPr id="36" name="Ellipse 36"/>
              <p:cNvSpPr/>
              <p:nvPr/>
            </p:nvSpPr>
            <p:spPr>
              <a:xfrm>
                <a:off x="5772150" y="4610100"/>
                <a:ext cx="1447800" cy="1447800"/>
              </a:xfrm>
              <a:prstGeom prst="ellipse">
                <a:avLst/>
              </a:prstGeom>
              <a:solidFill>
                <a:srgbClr val="E9EDF0"/>
              </a:solidFill>
              <a:ln w="28575">
                <a:solidFill>
                  <a:srgbClr val="52758C"/>
                </a:solidFill>
              </a:ln>
            </p:spPr>
          </p:sp>
          <p:sp>
            <p:nvSpPr>
              <p:cNvPr id="37" name="TextBox 37"/>
              <p:cNvSpPr txBox="1"/>
              <p:nvPr/>
            </p:nvSpPr>
            <p:spPr>
              <a:xfrm>
                <a:off x="6333987" y="5073968"/>
                <a:ext cx="324126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102A43"/>
                    </a:solidFill>
                    <a:latin typeface="Consolas"/>
                    <a:ea typeface="Microsoft YaHei"/>
                    <a:cs typeface="Consolas"/>
                  </a:rPr>
                  <a:t>15%</a:t>
                </a:r>
              </a:p>
            </p:txBody>
          </p:sp>
          <p:sp>
            <p:nvSpPr>
              <p:cNvPr id="38" name="TextBox 38"/>
              <p:cNvSpPr txBox="1"/>
              <p:nvPr/>
            </p:nvSpPr>
            <p:spPr>
              <a:xfrm>
                <a:off x="6059138" y="533019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一致性</a:t>
                </a:r>
              </a:p>
            </p:txBody>
          </p:sp>
        </p:grpSp>
        <p:grpSp>
          <p:nvGrpSpPr>
            <p:cNvPr id="43" name="Group 43"/>
            <p:cNvGrpSpPr/>
            <p:nvPr/>
          </p:nvGrpSpPr>
          <p:grpSpPr>
            <a:xfrm>
              <a:off x="2171700" y="4191000"/>
              <a:ext cx="1447800" cy="1447800"/>
              <a:chOff x="2171700" y="4191000"/>
              <a:chExt cx="1447800" cy="1447800"/>
            </a:xfrm>
          </p:grpSpPr>
          <p:sp>
            <p:nvSpPr>
              <p:cNvPr id="40" name="Ellipse 40"/>
              <p:cNvSpPr/>
              <p:nvPr/>
            </p:nvSpPr>
            <p:spPr>
              <a:xfrm>
                <a:off x="2171700" y="4191000"/>
                <a:ext cx="1447800" cy="1447800"/>
              </a:xfrm>
              <a:prstGeom prst="ellipse">
                <a:avLst/>
              </a:prstGeom>
              <a:solidFill>
                <a:srgbClr val="E9EDF0"/>
              </a:solidFill>
              <a:ln w="28575">
                <a:solidFill>
                  <a:srgbClr val="52758C"/>
                </a:solidFill>
              </a:ln>
            </p:spPr>
          </p:sp>
          <p:sp>
            <p:nvSpPr>
              <p:cNvPr id="41" name="TextBox 41"/>
              <p:cNvSpPr txBox="1"/>
              <p:nvPr/>
            </p:nvSpPr>
            <p:spPr>
              <a:xfrm>
                <a:off x="2733537" y="4654868"/>
                <a:ext cx="324126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350" b="1" dirty="0">
                    <a:solidFill>
                      <a:srgbClr val="102A43"/>
                    </a:solidFill>
                    <a:latin typeface="Consolas"/>
                    <a:ea typeface="Microsoft YaHei"/>
                    <a:cs typeface="Consolas"/>
                  </a:rPr>
                  <a:t>10%</a:t>
                </a:r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2458688" y="4911090"/>
                <a:ext cx="873824" cy="36576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ctr"/>
                <a:r>
                  <a:rPr lang="zh-CN" sz="1800" b="1" dirty="0">
                    <a:solidFill>
                      <a:srgbClr val="102A43"/>
                    </a:solidFill>
                    <a:latin typeface="Arial"/>
                    <a:ea typeface="Microsoft YaHei"/>
                    <a:cs typeface="Arial"/>
                  </a:rPr>
                  <a:t>无障碍</a:t>
                </a:r>
              </a:p>
            </p:txBody>
          </p:sp>
        </p:grpSp>
      </p:grpSp>
      <p:grpSp>
        <p:nvGrpSpPr>
          <p:cNvPr id="56" name="Group 56"/>
          <p:cNvGrpSpPr/>
          <p:nvPr/>
        </p:nvGrpSpPr>
        <p:grpSpPr>
          <a:xfrm>
            <a:off x="9239250" y="1962150"/>
            <a:ext cx="2419350" cy="3390900"/>
            <a:chOff x="9239250" y="1962150"/>
            <a:chExt cx="2419350" cy="3390900"/>
          </a:xfrm>
        </p:grpSpPr>
        <p:sp>
          <p:nvSpPr>
            <p:cNvPr id="45" name="Rectangle 45"/>
            <p:cNvSpPr/>
            <p:nvPr/>
          </p:nvSpPr>
          <p:spPr>
            <a:xfrm>
              <a:off x="9239250" y="1962150"/>
              <a:ext cx="2419350" cy="3390900"/>
            </a:xfrm>
            <a:prstGeom prst="roundRect">
              <a:avLst>
                <a:gd name="adj" fmla="val 3937"/>
              </a:avLst>
            </a:prstGeom>
            <a:solidFill>
              <a:srgbClr val="102A43"/>
            </a:solidFill>
            <a:ln>
              <a:noFill/>
            </a:ln>
          </p:spPr>
        </p:sp>
        <p:grpSp>
          <p:nvGrpSpPr>
            <p:cNvPr id="49" name="Group 49"/>
            <p:cNvGrpSpPr/>
            <p:nvPr/>
          </p:nvGrpSpPr>
          <p:grpSpPr>
            <a:xfrm>
              <a:off x="9631367" y="2400300"/>
              <a:ext cx="358767" cy="342900"/>
              <a:chOff x="9631367" y="2400300"/>
              <a:chExt cx="358767" cy="342900"/>
            </a:xfrm>
          </p:grpSpPr>
          <p:sp>
            <p:nvSpPr>
              <p:cNvPr id="46" name="Freeform 46"/>
              <p:cNvSpPr/>
              <p:nvPr/>
            </p:nvSpPr>
            <p:spPr>
              <a:xfrm>
                <a:off x="9631367" y="2400300"/>
                <a:ext cx="358767" cy="342900"/>
              </a:xfrm>
              <a:custGeom>
                <a:avLst/>
                <a:gdLst/>
                <a:ahLst/>
                <a:cxnLst/>
                <a:rect l="l" t="t" r="r" b="b"/>
                <a:pathLst>
                  <a:path w="358767" h="342900">
                    <a:moveTo>
                      <a:pt x="179383" y="0"/>
                    </a:moveTo>
                    <a:cubicBezTo>
                      <a:pt x="223881" y="39368"/>
                      <a:pt x="281957" y="59866"/>
                      <a:pt x="341308" y="57150"/>
                    </a:cubicBezTo>
                    <a:cubicBezTo>
                      <a:pt x="358767" y="116539"/>
                      <a:pt x="351394" y="180469"/>
                      <a:pt x="320875" y="234325"/>
                    </a:cubicBezTo>
                    <a:cubicBezTo>
                      <a:pt x="290357" y="288181"/>
                      <a:pt x="239302" y="327358"/>
                      <a:pt x="179383" y="342900"/>
                    </a:cubicBezTo>
                    <a:cubicBezTo>
                      <a:pt x="119464" y="327358"/>
                      <a:pt x="68410" y="288181"/>
                      <a:pt x="37891" y="234325"/>
                    </a:cubicBezTo>
                    <a:cubicBezTo>
                      <a:pt x="7373" y="180469"/>
                      <a:pt x="0" y="116539"/>
                      <a:pt x="17458" y="57150"/>
                    </a:cubicBezTo>
                    <a:cubicBezTo>
                      <a:pt x="76809" y="59866"/>
                      <a:pt x="134886" y="39368"/>
                      <a:pt x="179383" y="0"/>
                    </a:cubicBez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47" name="Freeform 47"/>
              <p:cNvSpPr/>
              <p:nvPr/>
            </p:nvSpPr>
            <p:spPr>
              <a:xfrm>
                <a:off x="9791700" y="2533650"/>
                <a:ext cx="38100" cy="38100"/>
              </a:xfrm>
              <a:custGeom>
                <a:avLst/>
                <a:gdLst/>
                <a:ahLst/>
                <a:cxnLst/>
                <a:rect l="l" t="t" r="r" b="b"/>
                <a:pathLst>
                  <a:path w="38100" h="38100">
                    <a:moveTo>
                      <a:pt x="0" y="19050"/>
                    </a:moveTo>
                    <a:cubicBezTo>
                      <a:pt x="0" y="29571"/>
                      <a:pt x="8529" y="38100"/>
                      <a:pt x="19050" y="38100"/>
                    </a:cubicBezTo>
                    <a:cubicBezTo>
                      <a:pt x="29571" y="38100"/>
                      <a:pt x="38100" y="29571"/>
                      <a:pt x="38100" y="19050"/>
                    </a:cubicBezTo>
                    <a:cubicBezTo>
                      <a:pt x="38100" y="8529"/>
                      <a:pt x="29571" y="0"/>
                      <a:pt x="19050" y="0"/>
                    </a:cubicBezTo>
                    <a:cubicBezTo>
                      <a:pt x="8529" y="0"/>
                      <a:pt x="0" y="8529"/>
                      <a:pt x="0" y="19050"/>
                    </a:cubicBez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48" name="Freeform 48"/>
              <p:cNvSpPr/>
              <p:nvPr/>
            </p:nvSpPr>
            <p:spPr>
              <a:xfrm>
                <a:off x="9810750" y="2571750"/>
                <a:ext cx="9525" cy="476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47625">
                    <a:moveTo>
                      <a:pt x="0" y="0"/>
                    </a:moveTo>
                    <a:lnTo>
                      <a:pt x="0" y="47625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</p:grpSp>
        <p:sp>
          <p:nvSpPr>
            <p:cNvPr id="50" name="TextBox 50"/>
            <p:cNvSpPr txBox="1"/>
            <p:nvPr/>
          </p:nvSpPr>
          <p:spPr>
            <a:xfrm>
              <a:off x="9551670" y="2922270"/>
              <a:ext cx="1533144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隐私风险</a:t>
              </a:r>
            </a:p>
          </p:txBody>
        </p:sp>
        <p:sp>
          <p:nvSpPr>
            <p:cNvPr id="51" name="TextBox 51"/>
            <p:cNvSpPr txBox="1"/>
            <p:nvPr/>
          </p:nvSpPr>
          <p:spPr>
            <a:xfrm>
              <a:off x="9559290" y="3463290"/>
              <a:ext cx="109728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独立展示</a:t>
              </a:r>
            </a:p>
          </p:txBody>
        </p:sp>
        <p:sp>
          <p:nvSpPr>
            <p:cNvPr id="52" name="Line 52"/>
            <p:cNvSpPr/>
            <p:nvPr/>
          </p:nvSpPr>
          <p:spPr>
            <a:xfrm>
              <a:off x="9582150" y="3943350"/>
              <a:ext cx="1733550" cy="9525"/>
            </a:xfrm>
            <a:custGeom>
              <a:avLst/>
              <a:gdLst/>
              <a:ahLst/>
              <a:cxnLst/>
              <a:rect l="l" t="t" r="r" b="b"/>
              <a:pathLst>
                <a:path w="1733550" h="9525">
                  <a:moveTo>
                    <a:pt x="0" y="0"/>
                  </a:moveTo>
                  <a:lnTo>
                    <a:pt x="173355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53" name="TextBox 53"/>
            <p:cNvSpPr txBox="1"/>
            <p:nvPr/>
          </p:nvSpPr>
          <p:spPr>
            <a:xfrm>
              <a:off x="9565005" y="4216718"/>
              <a:ext cx="1020127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不参与总分</a:t>
              </a:r>
            </a:p>
          </p:txBody>
        </p:sp>
        <p:sp>
          <p:nvSpPr>
            <p:cNvPr id="54" name="TextBox 54"/>
            <p:cNvSpPr txBox="1"/>
            <p:nvPr/>
          </p:nvSpPr>
          <p:spPr>
            <a:xfrm>
              <a:off x="9565005" y="4559618"/>
              <a:ext cx="164120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可按严重度阻断 CI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9565005" y="4902518"/>
              <a:ext cx="1670780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E56A2F"/>
                  </a:solidFill>
                  <a:latin typeface="Arial"/>
                  <a:ea typeface="Microsoft YaHei"/>
                  <a:cs typeface="Arial"/>
                </a:rPr>
                <a:t>作者 / 备注 / 外链</a:t>
              </a:r>
            </a:p>
          </p:txBody>
        </p:sp>
      </p:grpSp>
      <p:grpSp>
        <p:nvGrpSpPr>
          <p:cNvPr id="58" name="Group 58"/>
          <p:cNvGrpSpPr/>
          <p:nvPr/>
        </p:nvGrpSpPr>
        <p:grpSpPr>
          <a:xfrm>
            <a:off x="516255" y="5950268"/>
            <a:ext cx="7063311" cy="274320"/>
            <a:chOff x="516255" y="5950268"/>
            <a:chExt cx="7063311" cy="274320"/>
          </a:xfrm>
        </p:grpSpPr>
        <p:sp>
          <p:nvSpPr>
            <p:cNvPr id="57" name="TextBox 57"/>
            <p:cNvSpPr txBox="1"/>
            <p:nvPr/>
          </p:nvSpPr>
          <p:spPr>
            <a:xfrm>
              <a:off x="516255" y="5950268"/>
              <a:ext cx="7063311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低置信启发式只提示，不扣分、不阻断；完整性 critical 将总分上限限制为 49。</a:t>
              </a:r>
            </a:p>
          </p:txBody>
        </p:sp>
      </p:grpSp>
      <p:grpSp>
        <p:nvGrpSpPr>
          <p:cNvPr id="61" name="Group 61"/>
          <p:cNvGrpSpPr/>
          <p:nvPr/>
        </p:nvGrpSpPr>
        <p:grpSpPr>
          <a:xfrm>
            <a:off x="520065" y="6420802"/>
            <a:ext cx="11151870" cy="213360"/>
            <a:chOff x="520065" y="6420802"/>
            <a:chExt cx="11151870" cy="213360"/>
          </a:xfrm>
        </p:grpSpPr>
        <p:sp>
          <p:nvSpPr>
            <p:cNvPr id="59" name="TextBox 59"/>
            <p:cNvSpPr txBox="1"/>
            <p:nvPr/>
          </p:nvSpPr>
          <p:spPr>
            <a:xfrm>
              <a:off x="520065" y="6420802"/>
              <a:ext cx="2280952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TRANSPARENT DEDUCTION MODEL</a:t>
              </a:r>
            </a:p>
          </p:txBody>
        </p:sp>
        <p:sp>
          <p:nvSpPr>
            <p:cNvPr id="60" name="TextBox 60"/>
            <p:cNvSpPr txBox="1"/>
            <p:nvPr/>
          </p:nvSpPr>
          <p:spPr>
            <a:xfrm>
              <a:off x="11476577" y="6420802"/>
              <a:ext cx="19535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05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4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4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56" grpId="0"/>
      <p:bldP spid="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02A43"/>
          </a:solidFill>
          <a:ln>
            <a:noFill/>
          </a:ln>
        </p:spPr>
      </p:sp>
      <p:grpSp>
        <p:nvGrpSpPr>
          <p:cNvPr id="5" name="Group 5"/>
          <p:cNvGrpSpPr/>
          <p:nvPr/>
        </p:nvGrpSpPr>
        <p:grpSpPr>
          <a:xfrm>
            <a:off x="487680" y="534352"/>
            <a:ext cx="6164199" cy="1046798"/>
            <a:chOff x="487680" y="534352"/>
            <a:chExt cx="6164199" cy="1046798"/>
          </a:xfrm>
        </p:grpSpPr>
        <p:sp>
          <p:nvSpPr>
            <p:cNvPr id="3" name="TextBox 3"/>
            <p:cNvSpPr txBox="1"/>
            <p:nvPr/>
          </p:nvSpPr>
          <p:spPr>
            <a:xfrm>
              <a:off x="520065" y="534352"/>
              <a:ext cx="1544860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05 / TRUST BOUNDARY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49630"/>
              <a:ext cx="6164199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本地只读，是信任的前提</a:t>
              </a:r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1485900" y="2171700"/>
            <a:ext cx="2933700" cy="3557588"/>
            <a:chOff x="1485900" y="2171700"/>
            <a:chExt cx="2933700" cy="3557588"/>
          </a:xfrm>
        </p:grpSpPr>
        <p:sp>
          <p:nvSpPr>
            <p:cNvPr id="6" name="Ellipse 6"/>
            <p:cNvSpPr/>
            <p:nvPr/>
          </p:nvSpPr>
          <p:spPr>
            <a:xfrm>
              <a:off x="1485900" y="2171700"/>
              <a:ext cx="2933700" cy="2933700"/>
            </a:xfrm>
            <a:prstGeom prst="ellipse">
              <a:avLst/>
            </a:prstGeom>
            <a:solidFill>
              <a:srgbClr val="102A43"/>
            </a:solidFill>
            <a:ln w="19050">
              <a:solidFill>
                <a:srgbClr val="52758C"/>
              </a:solidFill>
            </a:ln>
          </p:spPr>
        </p:sp>
        <p:sp>
          <p:nvSpPr>
            <p:cNvPr id="7" name="Ellipse 7"/>
            <p:cNvSpPr/>
            <p:nvPr/>
          </p:nvSpPr>
          <p:spPr>
            <a:xfrm>
              <a:off x="1885950" y="2571750"/>
              <a:ext cx="2133600" cy="2133600"/>
            </a:xfrm>
            <a:prstGeom prst="ellipse">
              <a:avLst/>
            </a:prstGeom>
            <a:solidFill>
              <a:srgbClr val="102A43"/>
            </a:solidFill>
            <a:ln w="19050">
              <a:solidFill>
                <a:srgbClr val="C8D0D7"/>
              </a:solidFill>
            </a:ln>
          </p:spPr>
        </p:sp>
        <p:sp>
          <p:nvSpPr>
            <p:cNvPr id="8" name="Ellipse 8"/>
            <p:cNvSpPr/>
            <p:nvPr/>
          </p:nvSpPr>
          <p:spPr>
            <a:xfrm>
              <a:off x="2286000" y="2971800"/>
              <a:ext cx="1333500" cy="1333500"/>
            </a:xfrm>
            <a:prstGeom prst="ellipse">
              <a:avLst/>
            </a:prstGeom>
            <a:solidFill>
              <a:srgbClr val="F7F5EF"/>
            </a:solidFill>
            <a:ln>
              <a:noFill/>
            </a:ln>
          </p:spPr>
        </p:sp>
        <p:grpSp>
          <p:nvGrpSpPr>
            <p:cNvPr id="12" name="Group 12"/>
            <p:cNvGrpSpPr/>
            <p:nvPr/>
          </p:nvGrpSpPr>
          <p:grpSpPr>
            <a:xfrm>
              <a:off x="2653778" y="3352800"/>
              <a:ext cx="597944" cy="571500"/>
              <a:chOff x="2653778" y="3352800"/>
              <a:chExt cx="597944" cy="571500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2653778" y="3352800"/>
                <a:ext cx="597944" cy="571500"/>
              </a:xfrm>
              <a:custGeom>
                <a:avLst/>
                <a:gdLst/>
                <a:ahLst/>
                <a:cxnLst/>
                <a:rect l="l" t="t" r="r" b="b"/>
                <a:pathLst>
                  <a:path w="597944" h="571500">
                    <a:moveTo>
                      <a:pt x="298972" y="0"/>
                    </a:moveTo>
                    <a:cubicBezTo>
                      <a:pt x="373135" y="65614"/>
                      <a:pt x="469929" y="99776"/>
                      <a:pt x="568847" y="95250"/>
                    </a:cubicBezTo>
                    <a:cubicBezTo>
                      <a:pt x="597944" y="194232"/>
                      <a:pt x="585656" y="300782"/>
                      <a:pt x="534792" y="390542"/>
                    </a:cubicBezTo>
                    <a:cubicBezTo>
                      <a:pt x="483928" y="480302"/>
                      <a:pt x="398837" y="545597"/>
                      <a:pt x="298972" y="571500"/>
                    </a:cubicBezTo>
                    <a:cubicBezTo>
                      <a:pt x="199107" y="545597"/>
                      <a:pt x="114016" y="480302"/>
                      <a:pt x="63152" y="390542"/>
                    </a:cubicBezTo>
                    <a:cubicBezTo>
                      <a:pt x="12288" y="300782"/>
                      <a:pt x="0" y="194232"/>
                      <a:pt x="29097" y="95250"/>
                    </a:cubicBezTo>
                    <a:cubicBezTo>
                      <a:pt x="128015" y="99776"/>
                      <a:pt x="224809" y="65614"/>
                      <a:pt x="298972" y="0"/>
                    </a:cubicBez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10" name="Freeform 10"/>
              <p:cNvSpPr/>
              <p:nvPr/>
            </p:nvSpPr>
            <p:spPr>
              <a:xfrm>
                <a:off x="2921000" y="3575050"/>
                <a:ext cx="63500" cy="63500"/>
              </a:xfrm>
              <a:custGeom>
                <a:avLst/>
                <a:gdLst/>
                <a:ahLst/>
                <a:cxnLst/>
                <a:rect l="l" t="t" r="r" b="b"/>
                <a:pathLst>
                  <a:path w="63500" h="63500">
                    <a:moveTo>
                      <a:pt x="0" y="31750"/>
                    </a:moveTo>
                    <a:cubicBezTo>
                      <a:pt x="0" y="49285"/>
                      <a:pt x="14215" y="63500"/>
                      <a:pt x="31750" y="63500"/>
                    </a:cubicBezTo>
                    <a:cubicBezTo>
                      <a:pt x="49285" y="63500"/>
                      <a:pt x="63500" y="49285"/>
                      <a:pt x="63500" y="31750"/>
                    </a:cubicBezTo>
                    <a:cubicBezTo>
                      <a:pt x="63500" y="14215"/>
                      <a:pt x="49285" y="0"/>
                      <a:pt x="31750" y="0"/>
                    </a:cubicBezTo>
                    <a:cubicBezTo>
                      <a:pt x="14215" y="0"/>
                      <a:pt x="0" y="14215"/>
                      <a:pt x="0" y="31750"/>
                    </a:cubicBez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11" name="Freeform 11"/>
              <p:cNvSpPr/>
              <p:nvPr/>
            </p:nvSpPr>
            <p:spPr>
              <a:xfrm>
                <a:off x="2952750" y="3638550"/>
                <a:ext cx="9525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79375">
                    <a:moveTo>
                      <a:pt x="0" y="0"/>
                    </a:moveTo>
                    <a:lnTo>
                      <a:pt x="0" y="79375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</p:grpSp>
        <p:sp>
          <p:nvSpPr>
            <p:cNvPr id="13" name="TextBox 13"/>
            <p:cNvSpPr txBox="1"/>
            <p:nvPr/>
          </p:nvSpPr>
          <p:spPr>
            <a:xfrm>
              <a:off x="1535716" y="5454968"/>
              <a:ext cx="2834069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LOCAL / READ-ONLY / OFFLINE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5164455" y="1950720"/>
            <a:ext cx="6316218" cy="3345180"/>
            <a:chOff x="5164455" y="1950720"/>
            <a:chExt cx="6316218" cy="3345180"/>
          </a:xfrm>
        </p:grpSpPr>
        <p:sp>
          <p:nvSpPr>
            <p:cNvPr id="15" name="Line 15"/>
            <p:cNvSpPr/>
            <p:nvPr/>
          </p:nvSpPr>
          <p:spPr>
            <a:xfrm>
              <a:off x="5181600" y="2514600"/>
              <a:ext cx="6057900" cy="9525"/>
            </a:xfrm>
            <a:custGeom>
              <a:avLst/>
              <a:gdLst/>
              <a:ahLst/>
              <a:cxnLst/>
              <a:rect l="l" t="t" r="r" b="b"/>
              <a:pathLst>
                <a:path w="6057900" h="9525">
                  <a:moveTo>
                    <a:pt x="0" y="0"/>
                  </a:moveTo>
                  <a:lnTo>
                    <a:pt x="605790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5164455" y="2064068"/>
              <a:ext cx="210262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01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5722620" y="1950720"/>
              <a:ext cx="2637282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文件不离开本机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5730240" y="2682240"/>
              <a:ext cx="5027485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不上传、不调用模型、不访问外部关系 URL</a:t>
              </a:r>
            </a:p>
          </p:txBody>
        </p:sp>
        <p:sp>
          <p:nvSpPr>
            <p:cNvPr id="19" name="Line 19"/>
            <p:cNvSpPr/>
            <p:nvPr/>
          </p:nvSpPr>
          <p:spPr>
            <a:xfrm>
              <a:off x="5181600" y="3638550"/>
              <a:ext cx="6057900" cy="9525"/>
            </a:xfrm>
            <a:custGeom>
              <a:avLst/>
              <a:gdLst/>
              <a:ahLst/>
              <a:cxnLst/>
              <a:rect l="l" t="t" r="r" b="b"/>
              <a:pathLst>
                <a:path w="6057900" h="9525">
                  <a:moveTo>
                    <a:pt x="0" y="0"/>
                  </a:moveTo>
                  <a:lnTo>
                    <a:pt x="605790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20" name="TextBox 20"/>
            <p:cNvSpPr txBox="1"/>
            <p:nvPr/>
          </p:nvSpPr>
          <p:spPr>
            <a:xfrm>
              <a:off x="5164455" y="3188018"/>
              <a:ext cx="262018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02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5722620" y="3074670"/>
              <a:ext cx="1901190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不执行内容</a:t>
              </a: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5730240" y="3806190"/>
              <a:ext cx="447541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不执行宏；限制 ZIP、XML 与渲染资源</a:t>
              </a:r>
            </a:p>
          </p:txBody>
        </p:sp>
        <p:sp>
          <p:nvSpPr>
            <p:cNvPr id="23" name="Line 23"/>
            <p:cNvSpPr/>
            <p:nvPr/>
          </p:nvSpPr>
          <p:spPr>
            <a:xfrm>
              <a:off x="5181600" y="4762500"/>
              <a:ext cx="6057900" cy="9525"/>
            </a:xfrm>
            <a:custGeom>
              <a:avLst/>
              <a:gdLst/>
              <a:ahLst/>
              <a:cxnLst/>
              <a:rect l="l" t="t" r="r" b="b"/>
              <a:pathLst>
                <a:path w="6057900" h="9525">
                  <a:moveTo>
                    <a:pt x="0" y="0"/>
                  </a:moveTo>
                  <a:lnTo>
                    <a:pt x="605790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5164455" y="4311968"/>
              <a:ext cx="262018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03</a:t>
              </a:r>
            </a:p>
          </p:txBody>
        </p:sp>
        <p:sp>
          <p:nvSpPr>
            <p:cNvPr id="25" name="TextBox 25"/>
            <p:cNvSpPr txBox="1"/>
            <p:nvPr/>
          </p:nvSpPr>
          <p:spPr>
            <a:xfrm>
              <a:off x="5722620" y="4198620"/>
              <a:ext cx="3741420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运行降级不污染质量分</a:t>
              </a:r>
            </a:p>
          </p:txBody>
        </p:sp>
        <p:sp>
          <p:nvSpPr>
            <p:cNvPr id="26" name="TextBox 26"/>
            <p:cNvSpPr txBox="1"/>
            <p:nvPr/>
          </p:nvSpPr>
          <p:spPr>
            <a:xfrm>
              <a:off x="5730240" y="4930140"/>
              <a:ext cx="575043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真实渲染失败，自动回退 wireframe 并显式标记</a:t>
              </a:r>
            </a:p>
          </p:txBody>
        </p:sp>
      </p:grpSp>
      <p:grpSp>
        <p:nvGrpSpPr>
          <p:cNvPr id="30" name="Group 30"/>
          <p:cNvGrpSpPr/>
          <p:nvPr/>
        </p:nvGrpSpPr>
        <p:grpSpPr>
          <a:xfrm>
            <a:off x="520065" y="6420802"/>
            <a:ext cx="11151870" cy="213360"/>
            <a:chOff x="520065" y="6420802"/>
            <a:chExt cx="11151870" cy="213360"/>
          </a:xfrm>
        </p:grpSpPr>
        <p:sp>
          <p:nvSpPr>
            <p:cNvPr id="28" name="TextBox 28"/>
            <p:cNvSpPr txBox="1"/>
            <p:nvPr/>
          </p:nvSpPr>
          <p:spPr>
            <a:xfrm>
              <a:off x="520065" y="6420802"/>
              <a:ext cx="230395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PRIVACY IS A PRODUCT CONTRACT</a:t>
              </a:r>
            </a:p>
          </p:txBody>
        </p:sp>
        <p:sp>
          <p:nvSpPr>
            <p:cNvPr id="29" name="TextBox 29"/>
            <p:cNvSpPr txBox="1"/>
            <p:nvPr/>
          </p:nvSpPr>
          <p:spPr>
            <a:xfrm>
              <a:off x="11476577" y="6420802"/>
              <a:ext cx="19535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05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06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4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534352"/>
            <a:ext cx="11170920" cy="1008698"/>
            <a:chOff x="487680" y="534352"/>
            <a:chExt cx="11170920" cy="1008698"/>
          </a:xfrm>
        </p:grpSpPr>
        <p:sp>
          <p:nvSpPr>
            <p:cNvPr id="3" name="TextBox 3"/>
            <p:cNvSpPr txBox="1"/>
            <p:nvPr/>
          </p:nvSpPr>
          <p:spPr>
            <a:xfrm>
              <a:off x="520065" y="534352"/>
              <a:ext cx="126882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06 / COMPARISON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5612130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比较报告回答三个问题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13" name="Group 13"/>
          <p:cNvGrpSpPr/>
          <p:nvPr/>
        </p:nvGrpSpPr>
        <p:grpSpPr>
          <a:xfrm>
            <a:off x="510540" y="1835468"/>
            <a:ext cx="8912162" cy="679132"/>
            <a:chOff x="510540" y="1835468"/>
            <a:chExt cx="8912162" cy="679132"/>
          </a:xfrm>
        </p:grpSpPr>
        <p:sp>
          <p:nvSpPr>
            <p:cNvPr id="7" name="TextBox 7"/>
            <p:cNvSpPr txBox="1"/>
            <p:nvPr/>
          </p:nvSpPr>
          <p:spPr>
            <a:xfrm>
              <a:off x="516255" y="1835468"/>
              <a:ext cx="986609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2F7D5B"/>
                  </a:solidFill>
                  <a:latin typeface="Consolas"/>
                  <a:ea typeface="Microsoft YaHei"/>
                  <a:cs typeface="Consolas"/>
                </a:rPr>
                <a:t>RESOLVED</a:t>
              </a:r>
            </a:p>
          </p:txBody>
        </p:sp>
        <p:sp>
          <p:nvSpPr>
            <p:cNvPr id="8" name="TextBox 8"/>
            <p:cNvSpPr txBox="1"/>
            <p:nvPr/>
          </p:nvSpPr>
          <p:spPr>
            <a:xfrm>
              <a:off x="510540" y="2148840"/>
              <a:ext cx="17019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解决了什么？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3983355" y="1835468"/>
              <a:ext cx="1121176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52758C"/>
                  </a:solidFill>
                  <a:latin typeface="Consolas"/>
                  <a:ea typeface="Microsoft YaHei"/>
                  <a:cs typeface="Consolas"/>
                </a:rPr>
                <a:t>PERSISTENT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3977640" y="2148840"/>
              <a:ext cx="170192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还剩下什么？</a:t>
              </a:r>
            </a:p>
          </p:txBody>
        </p:sp>
        <p:sp>
          <p:nvSpPr>
            <p:cNvPr id="11" name="TextBox 11"/>
            <p:cNvSpPr txBox="1"/>
            <p:nvPr/>
          </p:nvSpPr>
          <p:spPr>
            <a:xfrm>
              <a:off x="7450455" y="1835468"/>
              <a:ext cx="1162581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B42318"/>
                  </a:solidFill>
                  <a:latin typeface="Consolas"/>
                  <a:ea typeface="Microsoft YaHei"/>
                  <a:cs typeface="Consolas"/>
                </a:rPr>
                <a:t>INTRODUCED</a:t>
              </a: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7444740" y="2148840"/>
              <a:ext cx="1977962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是否引入回归？</a:t>
              </a:r>
            </a:p>
          </p:txBody>
        </p:sp>
      </p:grpSp>
      <p:grpSp>
        <p:nvGrpSpPr>
          <p:cNvPr id="45" name="Group 45"/>
          <p:cNvGrpSpPr/>
          <p:nvPr/>
        </p:nvGrpSpPr>
        <p:grpSpPr>
          <a:xfrm>
            <a:off x="516255" y="2895600"/>
            <a:ext cx="8303895" cy="3005138"/>
            <a:chOff x="516255" y="2895600"/>
            <a:chExt cx="8303895" cy="3005138"/>
          </a:xfrm>
        </p:grpSpPr>
        <p:sp>
          <p:nvSpPr>
            <p:cNvPr id="14" name="Line 14"/>
            <p:cNvSpPr/>
            <p:nvPr/>
          </p:nvSpPr>
          <p:spPr>
            <a:xfrm>
              <a:off x="533400" y="2895600"/>
              <a:ext cx="8286750" cy="9525"/>
            </a:xfrm>
            <a:custGeom>
              <a:avLst/>
              <a:gdLst/>
              <a:ahLst/>
              <a:cxnLst/>
              <a:rect l="l" t="t" r="r" b="b"/>
              <a:pathLst>
                <a:path w="8286750" h="9525">
                  <a:moveTo>
                    <a:pt x="0" y="0"/>
                  </a:moveTo>
                  <a:lnTo>
                    <a:pt x="828675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15" name="Line 15"/>
            <p:cNvSpPr/>
            <p:nvPr/>
          </p:nvSpPr>
          <p:spPr>
            <a:xfrm>
              <a:off x="2000250" y="3238500"/>
              <a:ext cx="9525" cy="2209800"/>
            </a:xfrm>
            <a:custGeom>
              <a:avLst/>
              <a:gdLst/>
              <a:ahLst/>
              <a:cxnLst/>
              <a:rect l="l" t="t" r="r" b="b"/>
              <a:pathLst>
                <a:path w="9525" h="2209800">
                  <a:moveTo>
                    <a:pt x="0" y="0"/>
                  </a:moveTo>
                  <a:lnTo>
                    <a:pt x="0" y="220980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16" name="Line 16"/>
            <p:cNvSpPr/>
            <p:nvPr/>
          </p:nvSpPr>
          <p:spPr>
            <a:xfrm>
              <a:off x="7524750" y="3238500"/>
              <a:ext cx="9525" cy="2209800"/>
            </a:xfrm>
            <a:custGeom>
              <a:avLst/>
              <a:gdLst/>
              <a:ahLst/>
              <a:cxnLst/>
              <a:rect l="l" t="t" r="r" b="b"/>
              <a:pathLst>
                <a:path w="9525" h="2209800">
                  <a:moveTo>
                    <a:pt x="0" y="0"/>
                  </a:moveTo>
                  <a:lnTo>
                    <a:pt x="0" y="220980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17" name="TextBox 17"/>
            <p:cNvSpPr txBox="1"/>
            <p:nvPr/>
          </p:nvSpPr>
          <p:spPr>
            <a:xfrm>
              <a:off x="1620810" y="2959418"/>
              <a:ext cx="758881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52758C"/>
                  </a:solidFill>
                  <a:latin typeface="Consolas"/>
                  <a:ea typeface="Microsoft YaHei"/>
                  <a:cs typeface="Consolas"/>
                </a:rPr>
                <a:t>BEFORE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7222944" y="2959418"/>
              <a:ext cx="603611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2F7D5B"/>
                  </a:solidFill>
                  <a:latin typeface="Consolas"/>
                  <a:ea typeface="Microsoft YaHei"/>
                  <a:cs typeface="Consolas"/>
                </a:rPr>
                <a:t>AFTER</a:t>
              </a:r>
            </a:p>
          </p:txBody>
        </p:sp>
        <p:grpSp>
          <p:nvGrpSpPr>
            <p:cNvPr id="23" name="Group 23"/>
            <p:cNvGrpSpPr/>
            <p:nvPr/>
          </p:nvGrpSpPr>
          <p:grpSpPr>
            <a:xfrm>
              <a:off x="516255" y="3454718"/>
              <a:ext cx="7084695" cy="274320"/>
              <a:chOff x="516255" y="3454718"/>
              <a:chExt cx="7084695" cy="274320"/>
            </a:xfrm>
          </p:grpSpPr>
          <p:sp>
            <p:nvSpPr>
              <p:cNvPr id="19" name="TextBox 19"/>
              <p:cNvSpPr txBox="1"/>
              <p:nvPr/>
            </p:nvSpPr>
            <p:spPr>
              <a:xfrm>
                <a:off x="516255" y="3454718"/>
                <a:ext cx="62579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完整性</a:t>
                </a:r>
              </a:p>
            </p:txBody>
          </p:sp>
          <p:sp>
            <p:nvSpPr>
              <p:cNvPr id="20" name="Line 20"/>
              <p:cNvSpPr/>
              <p:nvPr/>
            </p:nvSpPr>
            <p:spPr>
              <a:xfrm>
                <a:off x="2000250" y="3543300"/>
                <a:ext cx="55245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5524500" h="9525">
                    <a:moveTo>
                      <a:pt x="0" y="0"/>
                    </a:moveTo>
                    <a:lnTo>
                      <a:pt x="5524500" y="0"/>
                    </a:lnTo>
                  </a:path>
                </a:pathLst>
              </a:custGeom>
              <a:noFill/>
              <a:ln w="19050">
                <a:solidFill>
                  <a:srgbClr val="C8D0D7"/>
                </a:solidFill>
              </a:ln>
            </p:spPr>
          </p:sp>
          <p:sp>
            <p:nvSpPr>
              <p:cNvPr id="21" name="Ellipse 21"/>
              <p:cNvSpPr/>
              <p:nvPr/>
            </p:nvSpPr>
            <p:spPr>
              <a:xfrm>
                <a:off x="1924050" y="3467100"/>
                <a:ext cx="152400" cy="1524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sp>
            <p:nvSpPr>
              <p:cNvPr id="22" name="Ellipse 22"/>
              <p:cNvSpPr/>
              <p:nvPr/>
            </p:nvSpPr>
            <p:spPr>
              <a:xfrm>
                <a:off x="7448550" y="3467100"/>
                <a:ext cx="152400" cy="152400"/>
              </a:xfrm>
              <a:prstGeom prst="ellipse">
                <a:avLst/>
              </a:prstGeom>
              <a:solidFill>
                <a:srgbClr val="2F7D5B"/>
              </a:solidFill>
              <a:ln>
                <a:noFill/>
              </a:ln>
            </p:spPr>
          </p:sp>
        </p:grpSp>
        <p:grpSp>
          <p:nvGrpSpPr>
            <p:cNvPr id="28" name="Group 28"/>
            <p:cNvGrpSpPr/>
            <p:nvPr/>
          </p:nvGrpSpPr>
          <p:grpSpPr>
            <a:xfrm>
              <a:off x="516255" y="3911918"/>
              <a:ext cx="7084695" cy="274320"/>
              <a:chOff x="516255" y="3911918"/>
              <a:chExt cx="7084695" cy="274320"/>
            </a:xfrm>
          </p:grpSpPr>
          <p:sp>
            <p:nvSpPr>
              <p:cNvPr id="24" name="TextBox 24"/>
              <p:cNvSpPr txBox="1"/>
              <p:nvPr/>
            </p:nvSpPr>
            <p:spPr>
              <a:xfrm>
                <a:off x="516255" y="3911918"/>
                <a:ext cx="62579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可读性</a:t>
                </a:r>
              </a:p>
            </p:txBody>
          </p:sp>
          <p:sp>
            <p:nvSpPr>
              <p:cNvPr id="25" name="Line 25"/>
              <p:cNvSpPr/>
              <p:nvPr/>
            </p:nvSpPr>
            <p:spPr>
              <a:xfrm>
                <a:off x="2000250" y="4000500"/>
                <a:ext cx="55245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5524500" h="9525">
                    <a:moveTo>
                      <a:pt x="0" y="0"/>
                    </a:moveTo>
                    <a:lnTo>
                      <a:pt x="5524500" y="0"/>
                    </a:lnTo>
                  </a:path>
                </a:pathLst>
              </a:custGeom>
              <a:noFill/>
              <a:ln w="19050">
                <a:solidFill>
                  <a:srgbClr val="C8D0D7"/>
                </a:solidFill>
              </a:ln>
            </p:spPr>
          </p:sp>
          <p:sp>
            <p:nvSpPr>
              <p:cNvPr id="26" name="Ellipse 26"/>
              <p:cNvSpPr/>
              <p:nvPr/>
            </p:nvSpPr>
            <p:spPr>
              <a:xfrm>
                <a:off x="1924050" y="3924300"/>
                <a:ext cx="152400" cy="1524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sp>
            <p:nvSpPr>
              <p:cNvPr id="27" name="Ellipse 27"/>
              <p:cNvSpPr/>
              <p:nvPr/>
            </p:nvSpPr>
            <p:spPr>
              <a:xfrm>
                <a:off x="7448550" y="3924300"/>
                <a:ext cx="152400" cy="152400"/>
              </a:xfrm>
              <a:prstGeom prst="ellipse">
                <a:avLst/>
              </a:prstGeom>
              <a:solidFill>
                <a:srgbClr val="2F7D5B"/>
              </a:solidFill>
              <a:ln>
                <a:noFill/>
              </a:ln>
            </p:spPr>
          </p:sp>
        </p:grpSp>
        <p:grpSp>
          <p:nvGrpSpPr>
            <p:cNvPr id="33" name="Group 33"/>
            <p:cNvGrpSpPr/>
            <p:nvPr/>
          </p:nvGrpSpPr>
          <p:grpSpPr>
            <a:xfrm>
              <a:off x="516255" y="4369118"/>
              <a:ext cx="7084695" cy="274320"/>
              <a:chOff x="516255" y="4369118"/>
              <a:chExt cx="7084695" cy="274320"/>
            </a:xfrm>
          </p:grpSpPr>
          <p:sp>
            <p:nvSpPr>
              <p:cNvPr id="29" name="TextBox 29"/>
              <p:cNvSpPr txBox="1"/>
              <p:nvPr/>
            </p:nvSpPr>
            <p:spPr>
              <a:xfrm>
                <a:off x="516255" y="4369118"/>
                <a:ext cx="822960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可编辑性</a:t>
                </a:r>
              </a:p>
            </p:txBody>
          </p:sp>
          <p:sp>
            <p:nvSpPr>
              <p:cNvPr id="30" name="Line 30"/>
              <p:cNvSpPr/>
              <p:nvPr/>
            </p:nvSpPr>
            <p:spPr>
              <a:xfrm>
                <a:off x="2000250" y="4457700"/>
                <a:ext cx="55245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5524500" h="9525">
                    <a:moveTo>
                      <a:pt x="0" y="0"/>
                    </a:moveTo>
                    <a:lnTo>
                      <a:pt x="5524500" y="0"/>
                    </a:lnTo>
                  </a:path>
                </a:pathLst>
              </a:custGeom>
              <a:noFill/>
              <a:ln w="19050">
                <a:solidFill>
                  <a:srgbClr val="C8D0D7"/>
                </a:solidFill>
              </a:ln>
            </p:spPr>
          </p:sp>
          <p:sp>
            <p:nvSpPr>
              <p:cNvPr id="31" name="Ellipse 31"/>
              <p:cNvSpPr/>
              <p:nvPr/>
            </p:nvSpPr>
            <p:spPr>
              <a:xfrm>
                <a:off x="1924050" y="4381500"/>
                <a:ext cx="152400" cy="1524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sp>
            <p:nvSpPr>
              <p:cNvPr id="32" name="Ellipse 32"/>
              <p:cNvSpPr/>
              <p:nvPr/>
            </p:nvSpPr>
            <p:spPr>
              <a:xfrm>
                <a:off x="7448550" y="4381500"/>
                <a:ext cx="152400" cy="152400"/>
              </a:xfrm>
              <a:prstGeom prst="ellipse">
                <a:avLst/>
              </a:prstGeom>
              <a:solidFill>
                <a:srgbClr val="2F7D5B"/>
              </a:solidFill>
              <a:ln>
                <a:noFill/>
              </a:ln>
            </p:spPr>
          </p:sp>
        </p:grpSp>
        <p:grpSp>
          <p:nvGrpSpPr>
            <p:cNvPr id="38" name="Group 38"/>
            <p:cNvGrpSpPr/>
            <p:nvPr/>
          </p:nvGrpSpPr>
          <p:grpSpPr>
            <a:xfrm>
              <a:off x="516255" y="4826318"/>
              <a:ext cx="7084695" cy="274320"/>
              <a:chOff x="516255" y="4826318"/>
              <a:chExt cx="7084695" cy="274320"/>
            </a:xfrm>
          </p:grpSpPr>
          <p:sp>
            <p:nvSpPr>
              <p:cNvPr id="34" name="TextBox 34"/>
              <p:cNvSpPr txBox="1"/>
              <p:nvPr/>
            </p:nvSpPr>
            <p:spPr>
              <a:xfrm>
                <a:off x="516255" y="4826318"/>
                <a:ext cx="62579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一致性</a:t>
                </a:r>
              </a:p>
            </p:txBody>
          </p:sp>
          <p:sp>
            <p:nvSpPr>
              <p:cNvPr id="35" name="Line 35"/>
              <p:cNvSpPr/>
              <p:nvPr/>
            </p:nvSpPr>
            <p:spPr>
              <a:xfrm>
                <a:off x="2000250" y="4914900"/>
                <a:ext cx="55245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5524500" h="9525">
                    <a:moveTo>
                      <a:pt x="0" y="0"/>
                    </a:moveTo>
                    <a:lnTo>
                      <a:pt x="5524500" y="0"/>
                    </a:lnTo>
                  </a:path>
                </a:pathLst>
              </a:custGeom>
              <a:noFill/>
              <a:ln w="19050">
                <a:solidFill>
                  <a:srgbClr val="C8D0D7"/>
                </a:solidFill>
              </a:ln>
            </p:spPr>
          </p:sp>
          <p:sp>
            <p:nvSpPr>
              <p:cNvPr id="36" name="Ellipse 36"/>
              <p:cNvSpPr/>
              <p:nvPr/>
            </p:nvSpPr>
            <p:spPr>
              <a:xfrm>
                <a:off x="1924050" y="4838700"/>
                <a:ext cx="152400" cy="1524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sp>
            <p:nvSpPr>
              <p:cNvPr id="37" name="Ellipse 37"/>
              <p:cNvSpPr/>
              <p:nvPr/>
            </p:nvSpPr>
            <p:spPr>
              <a:xfrm>
                <a:off x="7448550" y="4838700"/>
                <a:ext cx="152400" cy="152400"/>
              </a:xfrm>
              <a:prstGeom prst="ellipse">
                <a:avLst/>
              </a:prstGeom>
              <a:solidFill>
                <a:srgbClr val="2F7D5B"/>
              </a:solidFill>
              <a:ln>
                <a:noFill/>
              </a:ln>
            </p:spPr>
          </p:sp>
        </p:grpSp>
        <p:grpSp>
          <p:nvGrpSpPr>
            <p:cNvPr id="43" name="Group 43"/>
            <p:cNvGrpSpPr/>
            <p:nvPr/>
          </p:nvGrpSpPr>
          <p:grpSpPr>
            <a:xfrm>
              <a:off x="516255" y="5283518"/>
              <a:ext cx="7084695" cy="274320"/>
              <a:chOff x="516255" y="5283518"/>
              <a:chExt cx="7084695" cy="274320"/>
            </a:xfrm>
          </p:grpSpPr>
          <p:sp>
            <p:nvSpPr>
              <p:cNvPr id="39" name="TextBox 39"/>
              <p:cNvSpPr txBox="1"/>
              <p:nvPr/>
            </p:nvSpPr>
            <p:spPr>
              <a:xfrm>
                <a:off x="516255" y="5283518"/>
                <a:ext cx="625792" cy="27432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lIns="0" tIns="0" rIns="0" bIns="0" anchor="t" anchorCtr="0">
                <a:spAutoFit/>
              </a:bodyPr>
              <a:lstStyle/>
              <a:p>
                <a:pPr algn="l"/>
                <a:r>
                  <a:rPr lang="zh-CN" sz="1350" dirty="0">
                    <a:solidFill>
                      <a:srgbClr val="52606D"/>
                    </a:solidFill>
                    <a:latin typeface="Arial"/>
                    <a:ea typeface="Microsoft YaHei"/>
                    <a:cs typeface="Arial"/>
                  </a:rPr>
                  <a:t>无障碍</a:t>
                </a:r>
              </a:p>
            </p:txBody>
          </p:sp>
          <p:sp>
            <p:nvSpPr>
              <p:cNvPr id="40" name="Line 40"/>
              <p:cNvSpPr/>
              <p:nvPr/>
            </p:nvSpPr>
            <p:spPr>
              <a:xfrm>
                <a:off x="2000250" y="5372100"/>
                <a:ext cx="552450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5524500" h="9525">
                    <a:moveTo>
                      <a:pt x="0" y="0"/>
                    </a:moveTo>
                    <a:lnTo>
                      <a:pt x="5524500" y="0"/>
                    </a:lnTo>
                  </a:path>
                </a:pathLst>
              </a:custGeom>
              <a:noFill/>
              <a:ln w="19050">
                <a:solidFill>
                  <a:srgbClr val="C8D0D7"/>
                </a:solidFill>
              </a:ln>
            </p:spPr>
          </p:sp>
          <p:sp>
            <p:nvSpPr>
              <p:cNvPr id="41" name="Ellipse 41"/>
              <p:cNvSpPr/>
              <p:nvPr/>
            </p:nvSpPr>
            <p:spPr>
              <a:xfrm>
                <a:off x="1924050" y="5295900"/>
                <a:ext cx="152400" cy="152400"/>
              </a:xfrm>
              <a:prstGeom prst="ellipse">
                <a:avLst/>
              </a:prstGeom>
              <a:solidFill>
                <a:srgbClr val="52758C"/>
              </a:solidFill>
              <a:ln>
                <a:noFill/>
              </a:ln>
            </p:spPr>
          </p:sp>
          <p:sp>
            <p:nvSpPr>
              <p:cNvPr id="42" name="Ellipse 42"/>
              <p:cNvSpPr/>
              <p:nvPr/>
            </p:nvSpPr>
            <p:spPr>
              <a:xfrm>
                <a:off x="7448550" y="5295900"/>
                <a:ext cx="152400" cy="152400"/>
              </a:xfrm>
              <a:prstGeom prst="ellipse">
                <a:avLst/>
              </a:prstGeom>
              <a:solidFill>
                <a:srgbClr val="2F7D5B"/>
              </a:solidFill>
              <a:ln>
                <a:noFill/>
              </a:ln>
            </p:spPr>
          </p:sp>
        </p:grpSp>
        <p:sp>
          <p:nvSpPr>
            <p:cNvPr id="44" name="TextBox 44"/>
            <p:cNvSpPr txBox="1"/>
            <p:nvPr/>
          </p:nvSpPr>
          <p:spPr>
            <a:xfrm>
              <a:off x="2970848" y="5626418"/>
              <a:ext cx="358330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E56A2F"/>
                  </a:solidFill>
                  <a:latin typeface="Arial"/>
                  <a:ea typeface="Microsoft YaHei"/>
                  <a:cs typeface="Arial"/>
                </a:rPr>
                <a:t>首轮审计后以真实五维分数替换示意端点</a:t>
              </a:r>
            </a:p>
          </p:txBody>
        </p:sp>
      </p:grpSp>
      <p:grpSp>
        <p:nvGrpSpPr>
          <p:cNvPr id="59" name="Group 59"/>
          <p:cNvGrpSpPr/>
          <p:nvPr/>
        </p:nvGrpSpPr>
        <p:grpSpPr>
          <a:xfrm>
            <a:off x="9201150" y="2895600"/>
            <a:ext cx="2457450" cy="2876550"/>
            <a:chOff x="9201150" y="2895600"/>
            <a:chExt cx="2457450" cy="2876550"/>
          </a:xfrm>
        </p:grpSpPr>
        <p:sp>
          <p:nvSpPr>
            <p:cNvPr id="46" name="Rectangle 46"/>
            <p:cNvSpPr/>
            <p:nvPr/>
          </p:nvSpPr>
          <p:spPr>
            <a:xfrm>
              <a:off x="9201150" y="2895600"/>
              <a:ext cx="2457450" cy="2876550"/>
            </a:xfrm>
            <a:prstGeom prst="roundRect">
              <a:avLst>
                <a:gd name="adj" fmla="val 3876"/>
              </a:avLst>
            </a:prstGeom>
            <a:solidFill>
              <a:srgbClr val="102A43"/>
            </a:solidFill>
            <a:ln>
              <a:noFill/>
            </a:ln>
          </p:spPr>
        </p:sp>
        <p:grpSp>
          <p:nvGrpSpPr>
            <p:cNvPr id="53" name="Group 53"/>
            <p:cNvGrpSpPr/>
            <p:nvPr/>
          </p:nvGrpSpPr>
          <p:grpSpPr>
            <a:xfrm>
              <a:off x="9582150" y="3276600"/>
              <a:ext cx="304800" cy="342900"/>
              <a:chOff x="9582150" y="3276600"/>
              <a:chExt cx="304800" cy="342900"/>
            </a:xfrm>
          </p:grpSpPr>
          <p:sp>
            <p:nvSpPr>
              <p:cNvPr id="47" name="Freeform 47"/>
              <p:cNvSpPr/>
              <p:nvPr/>
            </p:nvSpPr>
            <p:spPr>
              <a:xfrm>
                <a:off x="9582150" y="3295650"/>
                <a:ext cx="76200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76200">
                    <a:moveTo>
                      <a:pt x="0" y="38100"/>
                    </a:moveTo>
                    <a:cubicBezTo>
                      <a:pt x="0" y="59142"/>
                      <a:pt x="17058" y="76200"/>
                      <a:pt x="38100" y="76200"/>
                    </a:cubicBezTo>
                    <a:cubicBezTo>
                      <a:pt x="59142" y="76200"/>
                      <a:pt x="76200" y="59142"/>
                      <a:pt x="76200" y="38100"/>
                    </a:cubicBezTo>
                    <a:cubicBezTo>
                      <a:pt x="76200" y="17058"/>
                      <a:pt x="59142" y="0"/>
                      <a:pt x="38100" y="0"/>
                    </a:cubicBezTo>
                    <a:cubicBezTo>
                      <a:pt x="17058" y="0"/>
                      <a:pt x="0" y="17058"/>
                      <a:pt x="0" y="38100"/>
                    </a:cubicBez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48" name="Freeform 48"/>
              <p:cNvSpPr/>
              <p:nvPr/>
            </p:nvSpPr>
            <p:spPr>
              <a:xfrm>
                <a:off x="9810750" y="3524250"/>
                <a:ext cx="76200" cy="762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76200">
                    <a:moveTo>
                      <a:pt x="0" y="38100"/>
                    </a:moveTo>
                    <a:cubicBezTo>
                      <a:pt x="0" y="59142"/>
                      <a:pt x="17058" y="76200"/>
                      <a:pt x="38100" y="76200"/>
                    </a:cubicBezTo>
                    <a:cubicBezTo>
                      <a:pt x="59142" y="76200"/>
                      <a:pt x="76200" y="59142"/>
                      <a:pt x="76200" y="38100"/>
                    </a:cubicBezTo>
                    <a:cubicBezTo>
                      <a:pt x="76200" y="17058"/>
                      <a:pt x="59142" y="0"/>
                      <a:pt x="38100" y="0"/>
                    </a:cubicBezTo>
                    <a:cubicBezTo>
                      <a:pt x="17058" y="0"/>
                      <a:pt x="0" y="17058"/>
                      <a:pt x="0" y="38100"/>
                    </a:cubicBez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49" name="Freeform 49"/>
              <p:cNvSpPr/>
              <p:nvPr/>
            </p:nvSpPr>
            <p:spPr>
              <a:xfrm>
                <a:off x="9715500" y="3333750"/>
                <a:ext cx="133350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133350" h="190500">
                    <a:moveTo>
                      <a:pt x="0" y="0"/>
                    </a:moveTo>
                    <a:lnTo>
                      <a:pt x="95250" y="0"/>
                    </a:lnTo>
                    <a:cubicBezTo>
                      <a:pt x="116292" y="0"/>
                      <a:pt x="133350" y="17058"/>
                      <a:pt x="133350" y="38100"/>
                    </a:cubicBezTo>
                    <a:lnTo>
                      <a:pt x="133350" y="19050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50" name="Freeform 50"/>
              <p:cNvSpPr/>
              <p:nvPr/>
            </p:nvSpPr>
            <p:spPr>
              <a:xfrm>
                <a:off x="9715500" y="3276600"/>
                <a:ext cx="57150" cy="114300"/>
              </a:xfrm>
              <a:custGeom>
                <a:avLst/>
                <a:gdLst/>
                <a:ahLst/>
                <a:cxnLst/>
                <a:rect l="l" t="t" r="r" b="b"/>
                <a:pathLst>
                  <a:path w="57150" h="114300">
                    <a:moveTo>
                      <a:pt x="57150" y="114300"/>
                    </a:moveTo>
                    <a:lnTo>
                      <a:pt x="0" y="57150"/>
                    </a:lnTo>
                    <a:lnTo>
                      <a:pt x="57150" y="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51" name="Freeform 51"/>
              <p:cNvSpPr/>
              <p:nvPr/>
            </p:nvSpPr>
            <p:spPr>
              <a:xfrm>
                <a:off x="9620250" y="3371850"/>
                <a:ext cx="133350" cy="190500"/>
              </a:xfrm>
              <a:custGeom>
                <a:avLst/>
                <a:gdLst/>
                <a:ahLst/>
                <a:cxnLst/>
                <a:rect l="l" t="t" r="r" b="b"/>
                <a:pathLst>
                  <a:path w="133350" h="190500">
                    <a:moveTo>
                      <a:pt x="133350" y="190500"/>
                    </a:moveTo>
                    <a:lnTo>
                      <a:pt x="38100" y="190500"/>
                    </a:lnTo>
                    <a:cubicBezTo>
                      <a:pt x="17058" y="190500"/>
                      <a:pt x="0" y="173442"/>
                      <a:pt x="0" y="152400"/>
                    </a:cubicBezTo>
                    <a:lnTo>
                      <a:pt x="0" y="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  <p:sp>
            <p:nvSpPr>
              <p:cNvPr id="52" name="Freeform 52"/>
              <p:cNvSpPr/>
              <p:nvPr/>
            </p:nvSpPr>
            <p:spPr>
              <a:xfrm>
                <a:off x="9696450" y="3505200"/>
                <a:ext cx="57150" cy="114300"/>
              </a:xfrm>
              <a:custGeom>
                <a:avLst/>
                <a:gdLst/>
                <a:ahLst/>
                <a:cxnLst/>
                <a:rect l="l" t="t" r="r" b="b"/>
                <a:pathLst>
                  <a:path w="57150" h="114300">
                    <a:moveTo>
                      <a:pt x="0" y="0"/>
                    </a:moveTo>
                    <a:lnTo>
                      <a:pt x="57150" y="57150"/>
                    </a:lnTo>
                    <a:lnTo>
                      <a:pt x="0" y="114300"/>
                    </a:lnTo>
                  </a:path>
                </a:pathLst>
              </a:custGeom>
              <a:noFill/>
              <a:ln w="19050">
                <a:solidFill>
                  <a:srgbClr val="F7F5EF"/>
                </a:solidFill>
              </a:ln>
            </p:spPr>
          </p:sp>
        </p:grpSp>
        <p:sp>
          <p:nvSpPr>
            <p:cNvPr id="54" name="TextBox 54"/>
            <p:cNvSpPr txBox="1"/>
            <p:nvPr/>
          </p:nvSpPr>
          <p:spPr>
            <a:xfrm>
              <a:off x="9488805" y="3911918"/>
              <a:ext cx="55185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INPUT</a:t>
              </a:r>
            </a:p>
          </p:txBody>
        </p:sp>
        <p:sp>
          <p:nvSpPr>
            <p:cNvPr id="55" name="TextBox 55"/>
            <p:cNvSpPr txBox="1"/>
            <p:nvPr/>
          </p:nvSpPr>
          <p:spPr>
            <a:xfrm>
              <a:off x="9492615" y="4249102"/>
              <a:ext cx="1690545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decklint-report/v1 × 2</a:t>
              </a:r>
            </a:p>
          </p:txBody>
        </p:sp>
        <p:sp>
          <p:nvSpPr>
            <p:cNvPr id="56" name="TextBox 56"/>
            <p:cNvSpPr txBox="1"/>
            <p:nvPr/>
          </p:nvSpPr>
          <p:spPr>
            <a:xfrm>
              <a:off x="9488805" y="4712018"/>
              <a:ext cx="758881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OUTPUT</a:t>
              </a:r>
            </a:p>
          </p:txBody>
        </p:sp>
        <p:sp>
          <p:nvSpPr>
            <p:cNvPr id="57" name="TextBox 57"/>
            <p:cNvSpPr txBox="1"/>
            <p:nvPr/>
          </p:nvSpPr>
          <p:spPr>
            <a:xfrm>
              <a:off x="9492615" y="5049202"/>
              <a:ext cx="1759553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decklint-comparison/v1</a:t>
              </a:r>
            </a:p>
          </p:txBody>
        </p:sp>
        <p:sp>
          <p:nvSpPr>
            <p:cNvPr id="58" name="TextBox 58"/>
            <p:cNvSpPr txBox="1"/>
            <p:nvPr/>
          </p:nvSpPr>
          <p:spPr>
            <a:xfrm>
              <a:off x="9488805" y="5359718"/>
              <a:ext cx="1808797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E56A2F"/>
                  </a:solidFill>
                  <a:latin typeface="Arial"/>
                  <a:ea typeface="Microsoft YaHei"/>
                  <a:cs typeface="Arial"/>
                </a:rPr>
                <a:t>高严重度回归可阻断</a:t>
              </a:r>
            </a:p>
          </p:txBody>
        </p:sp>
      </p:grpSp>
      <p:grpSp>
        <p:nvGrpSpPr>
          <p:cNvPr id="62" name="Group 62"/>
          <p:cNvGrpSpPr/>
          <p:nvPr/>
        </p:nvGrpSpPr>
        <p:grpSpPr>
          <a:xfrm>
            <a:off x="520065" y="6420802"/>
            <a:ext cx="11151870" cy="213360"/>
            <a:chOff x="520065" y="6420802"/>
            <a:chExt cx="11151870" cy="213360"/>
          </a:xfrm>
        </p:grpSpPr>
        <p:sp>
          <p:nvSpPr>
            <p:cNvPr id="60" name="TextBox 60"/>
            <p:cNvSpPr txBox="1"/>
            <p:nvPr/>
          </p:nvSpPr>
          <p:spPr>
            <a:xfrm>
              <a:off x="520065" y="6420802"/>
              <a:ext cx="300170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NO CLAIM WITHOUT A BEFORE / AFTER PAIR</a:t>
              </a:r>
            </a:p>
          </p:txBody>
        </p:sp>
        <p:sp>
          <p:nvSpPr>
            <p:cNvPr id="61" name="TextBox 61"/>
            <p:cNvSpPr txBox="1"/>
            <p:nvPr/>
          </p:nvSpPr>
          <p:spPr>
            <a:xfrm>
              <a:off x="11476577" y="6420802"/>
              <a:ext cx="19535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07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4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etch(across)">
                                      <p:cBhvr>
                                        <p:cTn id="15" dur="4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5" grpId="0"/>
      <p:bldP spid="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534352"/>
            <a:ext cx="11170920" cy="1008698"/>
            <a:chOff x="487680" y="534352"/>
            <a:chExt cx="11170920" cy="1008698"/>
          </a:xfrm>
        </p:grpSpPr>
        <p:sp>
          <p:nvSpPr>
            <p:cNvPr id="3" name="TextBox 3"/>
            <p:cNvSpPr txBox="1"/>
            <p:nvPr/>
          </p:nvSpPr>
          <p:spPr>
            <a:xfrm>
              <a:off x="520065" y="534352"/>
              <a:ext cx="900779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07 / 1 + 1 &gt; 2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6302216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1+1&gt;2，来自解耦后的闭环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16" name="Group 16"/>
          <p:cNvGrpSpPr/>
          <p:nvPr/>
        </p:nvGrpSpPr>
        <p:grpSpPr>
          <a:xfrm>
            <a:off x="750570" y="2447925"/>
            <a:ext cx="4221480" cy="1952625"/>
            <a:chOff x="750570" y="2447925"/>
            <a:chExt cx="4221480" cy="1952625"/>
          </a:xfrm>
        </p:grpSpPr>
        <p:grpSp>
          <p:nvGrpSpPr>
            <p:cNvPr id="11" name="Group 11"/>
            <p:cNvGrpSpPr/>
            <p:nvPr/>
          </p:nvGrpSpPr>
          <p:grpSpPr>
            <a:xfrm>
              <a:off x="892175" y="2447925"/>
              <a:ext cx="311150" cy="400050"/>
              <a:chOff x="892175" y="2447925"/>
              <a:chExt cx="311150" cy="400050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1092200" y="2447925"/>
                <a:ext cx="111125" cy="111125"/>
              </a:xfrm>
              <a:custGeom>
                <a:avLst/>
                <a:gdLst/>
                <a:ahLst/>
                <a:cxnLst/>
                <a:rect l="l" t="t" r="r" b="b"/>
                <a:pathLst>
                  <a:path w="111125" h="111125">
                    <a:moveTo>
                      <a:pt x="0" y="0"/>
                    </a:moveTo>
                    <a:lnTo>
                      <a:pt x="0" y="88900"/>
                    </a:lnTo>
                    <a:cubicBezTo>
                      <a:pt x="0" y="101175"/>
                      <a:pt x="9950" y="111125"/>
                      <a:pt x="22225" y="111125"/>
                    </a:cubicBezTo>
                    <a:lnTo>
                      <a:pt x="111125" y="111125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8" name="Freeform 8"/>
              <p:cNvSpPr/>
              <p:nvPr/>
            </p:nvSpPr>
            <p:spPr>
              <a:xfrm>
                <a:off x="892175" y="2447925"/>
                <a:ext cx="311150" cy="400050"/>
              </a:xfrm>
              <a:custGeom>
                <a:avLst/>
                <a:gdLst/>
                <a:ahLst/>
                <a:cxnLst/>
                <a:rect l="l" t="t" r="r" b="b"/>
                <a:pathLst>
                  <a:path w="311150" h="400050">
                    <a:moveTo>
                      <a:pt x="266700" y="400050"/>
                    </a:moveTo>
                    <a:lnTo>
                      <a:pt x="44450" y="400050"/>
                    </a:lnTo>
                    <a:cubicBezTo>
                      <a:pt x="19901" y="400050"/>
                      <a:pt x="0" y="380149"/>
                      <a:pt x="0" y="355600"/>
                    </a:cubicBezTo>
                    <a:lnTo>
                      <a:pt x="0" y="44450"/>
                    </a:lnTo>
                    <a:cubicBezTo>
                      <a:pt x="0" y="19901"/>
                      <a:pt x="19901" y="0"/>
                      <a:pt x="44450" y="0"/>
                    </a:cubicBezTo>
                    <a:lnTo>
                      <a:pt x="200025" y="0"/>
                    </a:lnTo>
                    <a:lnTo>
                      <a:pt x="311150" y="111125"/>
                    </a:lnTo>
                    <a:lnTo>
                      <a:pt x="311150" y="355600"/>
                    </a:lnTo>
                    <a:cubicBezTo>
                      <a:pt x="311150" y="380149"/>
                      <a:pt x="291249" y="400050"/>
                      <a:pt x="266700" y="400050"/>
                    </a:cubicBez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9" name="Freeform 9"/>
              <p:cNvSpPr/>
              <p:nvPr/>
            </p:nvSpPr>
            <p:spPr>
              <a:xfrm>
                <a:off x="981075" y="2759075"/>
                <a:ext cx="13335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33350" h="9525">
                    <a:moveTo>
                      <a:pt x="0" y="0"/>
                    </a:moveTo>
                    <a:lnTo>
                      <a:pt x="13335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10" name="Freeform 10"/>
              <p:cNvSpPr/>
              <p:nvPr/>
            </p:nvSpPr>
            <p:spPr>
              <a:xfrm>
                <a:off x="981075" y="2670175"/>
                <a:ext cx="13335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133350" h="9525">
                    <a:moveTo>
                      <a:pt x="0" y="0"/>
                    </a:moveTo>
                    <a:lnTo>
                      <a:pt x="13335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</p:grpSp>
        <p:sp>
          <p:nvSpPr>
            <p:cNvPr id="12" name="TextBox 12"/>
            <p:cNvSpPr txBox="1"/>
            <p:nvPr/>
          </p:nvSpPr>
          <p:spPr>
            <a:xfrm>
              <a:off x="758190" y="3139440"/>
              <a:ext cx="1467298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Consolas"/>
                  <a:ea typeface="Microsoft YaHei"/>
                  <a:cs typeface="Consolas"/>
                </a:rPr>
                <a:t>GENERATOR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750570" y="3531870"/>
              <a:ext cx="2637282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提供可编辑对象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758190" y="4034790"/>
              <a:ext cx="3805047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内容结构 / 页面资产 / 原生形状</a:t>
              </a:r>
            </a:p>
          </p:txBody>
        </p:sp>
        <p:sp>
          <p:nvSpPr>
            <p:cNvPr id="15" name="Line 15"/>
            <p:cNvSpPr/>
            <p:nvPr/>
          </p:nvSpPr>
          <p:spPr>
            <a:xfrm>
              <a:off x="3619500" y="3638550"/>
              <a:ext cx="1352550" cy="1"/>
            </a:xfrm>
            <a:prstGeom prst="line">
              <a:avLst/>
            </a:prstGeom>
            <a:noFill/>
            <a:ln w="19050">
              <a:solidFill>
                <a:srgbClr val="52758C"/>
              </a:solidFill>
              <a:tailEnd type="triangle" w="lg" len="lg"/>
            </a:ln>
          </p:spPr>
        </p:sp>
      </p:grpSp>
      <p:grpSp>
        <p:nvGrpSpPr>
          <p:cNvPr id="22" name="Group 22"/>
          <p:cNvGrpSpPr/>
          <p:nvPr/>
        </p:nvGrpSpPr>
        <p:grpSpPr>
          <a:xfrm>
            <a:off x="4362450" y="2152650"/>
            <a:ext cx="3467100" cy="2971800"/>
            <a:chOff x="4362450" y="2152650"/>
            <a:chExt cx="3467100" cy="2971800"/>
          </a:xfrm>
        </p:grpSpPr>
        <p:sp>
          <p:nvSpPr>
            <p:cNvPr id="17" name="Polygon 17"/>
            <p:cNvSpPr/>
            <p:nvPr/>
          </p:nvSpPr>
          <p:spPr>
            <a:xfrm>
              <a:off x="4362450" y="2152650"/>
              <a:ext cx="3467100" cy="2971800"/>
            </a:xfrm>
            <a:custGeom>
              <a:avLst/>
              <a:gdLst/>
              <a:ahLst/>
              <a:cxnLst/>
              <a:rect l="l" t="t" r="r" b="b"/>
              <a:pathLst>
                <a:path w="3467100" h="2971800">
                  <a:moveTo>
                    <a:pt x="819150" y="0"/>
                  </a:moveTo>
                  <a:lnTo>
                    <a:pt x="2647950" y="0"/>
                  </a:lnTo>
                  <a:lnTo>
                    <a:pt x="3467100" y="1485900"/>
                  </a:lnTo>
                  <a:lnTo>
                    <a:pt x="2647950" y="2971800"/>
                  </a:lnTo>
                  <a:lnTo>
                    <a:pt x="819150" y="2971800"/>
                  </a:lnTo>
                  <a:lnTo>
                    <a:pt x="0" y="1485900"/>
                  </a:lnTo>
                  <a:close/>
                </a:path>
              </a:pathLst>
            </a:custGeom>
            <a:solidFill>
              <a:srgbClr val="102A43"/>
            </a:solidFill>
            <a:ln>
              <a:noFill/>
            </a:ln>
          </p:spPr>
        </p:sp>
        <p:sp>
          <p:nvSpPr>
            <p:cNvPr id="18" name="TextBox 18"/>
            <p:cNvSpPr txBox="1"/>
            <p:nvPr/>
          </p:nvSpPr>
          <p:spPr>
            <a:xfrm>
              <a:off x="5380143" y="2959418"/>
              <a:ext cx="143171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PROOF LEDGER</a:t>
              </a:r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5117802" y="3303270"/>
              <a:ext cx="1956397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问题 → 动作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5117802" y="3703320"/>
              <a:ext cx="1956397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2400" b="1" dirty="0">
                  <a:solidFill>
                    <a:srgbClr val="F7F5EF"/>
                  </a:solidFill>
                  <a:latin typeface="Arial"/>
                  <a:ea typeface="Microsoft YaHei"/>
                  <a:cs typeface="Arial"/>
                </a:rPr>
                <a:t>结果 → 门禁</a:t>
              </a:r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4994434" y="4311968"/>
              <a:ext cx="2203132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ctr"/>
              <a:r>
                <a:rPr lang="zh-CN" sz="1350" dirty="0">
                  <a:solidFill>
                    <a:srgbClr val="C8D0D7"/>
                  </a:solidFill>
                  <a:latin typeface="Arial"/>
                  <a:ea typeface="Microsoft YaHei"/>
                  <a:cs typeface="Arial"/>
                </a:rPr>
                <a:t>文件与 JSON 是唯一接口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7219950" y="2470150"/>
            <a:ext cx="4911280" cy="1930400"/>
            <a:chOff x="7219950" y="2470150"/>
            <a:chExt cx="4911280" cy="1930400"/>
          </a:xfrm>
        </p:grpSpPr>
        <p:sp>
          <p:nvSpPr>
            <p:cNvPr id="23" name="Line 23"/>
            <p:cNvSpPr/>
            <p:nvPr/>
          </p:nvSpPr>
          <p:spPr>
            <a:xfrm flipH="1">
              <a:off x="7219950" y="3638550"/>
              <a:ext cx="1352550" cy="1"/>
            </a:xfrm>
            <a:prstGeom prst="line">
              <a:avLst/>
            </a:prstGeom>
            <a:noFill/>
            <a:ln w="19050">
              <a:solidFill>
                <a:srgbClr val="52758C"/>
              </a:solidFill>
              <a:tailEnd type="triangle" w="lg" len="lg"/>
            </a:ln>
          </p:spPr>
        </p:sp>
        <p:grpSp>
          <p:nvGrpSpPr>
            <p:cNvPr id="29" name="Group 29"/>
            <p:cNvGrpSpPr/>
            <p:nvPr/>
          </p:nvGrpSpPr>
          <p:grpSpPr>
            <a:xfrm>
              <a:off x="9613900" y="2470150"/>
              <a:ext cx="355600" cy="355600"/>
              <a:chOff x="9613900" y="2470150"/>
              <a:chExt cx="355600" cy="355600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9613900" y="2470150"/>
                <a:ext cx="88900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66675">
                    <a:moveTo>
                      <a:pt x="0" y="66675"/>
                    </a:moveTo>
                    <a:lnTo>
                      <a:pt x="0" y="44450"/>
                    </a:lnTo>
                    <a:cubicBezTo>
                      <a:pt x="0" y="19901"/>
                      <a:pt x="19901" y="0"/>
                      <a:pt x="44450" y="0"/>
                    </a:cubicBezTo>
                    <a:lnTo>
                      <a:pt x="8890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5" name="Freeform 25"/>
              <p:cNvSpPr/>
              <p:nvPr/>
            </p:nvSpPr>
            <p:spPr>
              <a:xfrm>
                <a:off x="9613900" y="2759075"/>
                <a:ext cx="88900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66675">
                    <a:moveTo>
                      <a:pt x="0" y="0"/>
                    </a:moveTo>
                    <a:lnTo>
                      <a:pt x="0" y="22225"/>
                    </a:lnTo>
                    <a:cubicBezTo>
                      <a:pt x="0" y="46774"/>
                      <a:pt x="19901" y="66675"/>
                      <a:pt x="44450" y="66675"/>
                    </a:cubicBezTo>
                    <a:lnTo>
                      <a:pt x="88900" y="66675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6" name="Freeform 26"/>
              <p:cNvSpPr/>
              <p:nvPr/>
            </p:nvSpPr>
            <p:spPr>
              <a:xfrm>
                <a:off x="9880600" y="2470150"/>
                <a:ext cx="88900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66675">
                    <a:moveTo>
                      <a:pt x="0" y="0"/>
                    </a:moveTo>
                    <a:lnTo>
                      <a:pt x="44450" y="0"/>
                    </a:lnTo>
                    <a:cubicBezTo>
                      <a:pt x="68999" y="0"/>
                      <a:pt x="88900" y="19901"/>
                      <a:pt x="88900" y="44450"/>
                    </a:cubicBezTo>
                    <a:lnTo>
                      <a:pt x="88900" y="66675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7" name="Freeform 27"/>
              <p:cNvSpPr/>
              <p:nvPr/>
            </p:nvSpPr>
            <p:spPr>
              <a:xfrm>
                <a:off x="9880600" y="2759075"/>
                <a:ext cx="88900" cy="66675"/>
              </a:xfrm>
              <a:custGeom>
                <a:avLst/>
                <a:gdLst/>
                <a:ahLst/>
                <a:cxnLst/>
                <a:rect l="l" t="t" r="r" b="b"/>
                <a:pathLst>
                  <a:path w="88900" h="66675">
                    <a:moveTo>
                      <a:pt x="0" y="66675"/>
                    </a:moveTo>
                    <a:lnTo>
                      <a:pt x="44450" y="66675"/>
                    </a:lnTo>
                    <a:cubicBezTo>
                      <a:pt x="68999" y="66675"/>
                      <a:pt x="88900" y="46774"/>
                      <a:pt x="88900" y="22225"/>
                    </a:cubicBezTo>
                    <a:lnTo>
                      <a:pt x="8890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  <p:sp>
            <p:nvSpPr>
              <p:cNvPr id="28" name="Freeform 28"/>
              <p:cNvSpPr/>
              <p:nvPr/>
            </p:nvSpPr>
            <p:spPr>
              <a:xfrm>
                <a:off x="9636125" y="2647950"/>
                <a:ext cx="311150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311150" h="9525">
                    <a:moveTo>
                      <a:pt x="0" y="0"/>
                    </a:moveTo>
                    <a:lnTo>
                      <a:pt x="311150" y="0"/>
                    </a:lnTo>
                  </a:path>
                </a:pathLst>
              </a:custGeom>
              <a:noFill/>
              <a:ln w="19050">
                <a:solidFill>
                  <a:srgbClr val="102A43"/>
                </a:solidFill>
              </a:ln>
            </p:spPr>
          </p:sp>
        </p:grpSp>
        <p:sp>
          <p:nvSpPr>
            <p:cNvPr id="30" name="TextBox 30"/>
            <p:cNvSpPr txBox="1"/>
            <p:nvPr/>
          </p:nvSpPr>
          <p:spPr>
            <a:xfrm>
              <a:off x="9502140" y="3139440"/>
              <a:ext cx="1094651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102A43"/>
                  </a:solidFill>
                  <a:latin typeface="Consolas"/>
                  <a:ea typeface="Microsoft YaHei"/>
                  <a:cs typeface="Consolas"/>
                </a:rPr>
                <a:t>AUDITOR</a:t>
              </a:r>
            </a:p>
          </p:txBody>
        </p:sp>
        <p:sp>
          <p:nvSpPr>
            <p:cNvPr id="31" name="TextBox 31"/>
            <p:cNvSpPr txBox="1"/>
            <p:nvPr/>
          </p:nvSpPr>
          <p:spPr>
            <a:xfrm>
              <a:off x="8542020" y="3531870"/>
              <a:ext cx="2269236" cy="48768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24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提供独立证据</a:t>
              </a:r>
            </a:p>
          </p:txBody>
        </p:sp>
        <p:sp>
          <p:nvSpPr>
            <p:cNvPr id="32" name="TextBox 32"/>
            <p:cNvSpPr txBox="1"/>
            <p:nvPr/>
          </p:nvSpPr>
          <p:spPr>
            <a:xfrm>
              <a:off x="8549640" y="4034790"/>
              <a:ext cx="358159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规则 / 坐标 / 分数 / 回归检测</a:t>
              </a:r>
            </a:p>
          </p:txBody>
        </p:sp>
      </p:grpSp>
      <p:grpSp>
        <p:nvGrpSpPr>
          <p:cNvPr id="37" name="Group 37"/>
          <p:cNvGrpSpPr/>
          <p:nvPr/>
        </p:nvGrpSpPr>
        <p:grpSpPr>
          <a:xfrm>
            <a:off x="516255" y="5638800"/>
            <a:ext cx="11142345" cy="509588"/>
            <a:chOff x="516255" y="5638800"/>
            <a:chExt cx="11142345" cy="509588"/>
          </a:xfrm>
        </p:grpSpPr>
        <p:sp>
          <p:nvSpPr>
            <p:cNvPr id="34" name="Line 34"/>
            <p:cNvSpPr/>
            <p:nvPr/>
          </p:nvSpPr>
          <p:spPr>
            <a:xfrm>
              <a:off x="533400" y="563880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  <p:sp>
          <p:nvSpPr>
            <p:cNvPr id="35" name="TextBox 35"/>
            <p:cNvSpPr txBox="1"/>
            <p:nvPr/>
          </p:nvSpPr>
          <p:spPr>
            <a:xfrm>
              <a:off x="516255" y="5874068"/>
              <a:ext cx="986609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BOUNDARY</a:t>
              </a:r>
            </a:p>
          </p:txBody>
        </p:sp>
        <p:sp>
          <p:nvSpPr>
            <p:cNvPr id="36" name="TextBox 36"/>
            <p:cNvSpPr txBox="1"/>
            <p:nvPr/>
          </p:nvSpPr>
          <p:spPr>
            <a:xfrm>
              <a:off x="1792605" y="5874068"/>
              <a:ext cx="631407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v0.2 不进入云服务、自动修复、Desktop、Bridge、Provider 与模板库</a:t>
              </a:r>
            </a:p>
          </p:txBody>
        </p:sp>
      </p:grpSp>
      <p:grpSp>
        <p:nvGrpSpPr>
          <p:cNvPr id="40" name="Group 40"/>
          <p:cNvGrpSpPr/>
          <p:nvPr/>
        </p:nvGrpSpPr>
        <p:grpSpPr>
          <a:xfrm>
            <a:off x="520065" y="6420802"/>
            <a:ext cx="11151870" cy="213360"/>
            <a:chOff x="520065" y="6420802"/>
            <a:chExt cx="11151870" cy="213360"/>
          </a:xfrm>
        </p:grpSpPr>
        <p:sp>
          <p:nvSpPr>
            <p:cNvPr id="38" name="TextBox 38"/>
            <p:cNvSpPr txBox="1"/>
            <p:nvPr/>
          </p:nvSpPr>
          <p:spPr>
            <a:xfrm>
              <a:off x="520065" y="6420802"/>
              <a:ext cx="3592116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COOPERATE THROUGH CONTRACTS, NOT CODE COPY</a:t>
              </a:r>
            </a:p>
          </p:txBody>
        </p:sp>
        <p:sp>
          <p:nvSpPr>
            <p:cNvPr id="39" name="TextBox 39"/>
            <p:cNvSpPr txBox="1"/>
            <p:nvPr/>
          </p:nvSpPr>
          <p:spPr>
            <a:xfrm>
              <a:off x="11476577" y="6420802"/>
              <a:ext cx="19535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08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4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1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4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2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image">
                                      <p:cBhvr>
                                        <p:cTn id="19" dur="4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2" grpId="0"/>
      <p:bldP spid="33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5EF"/>
          </a:solidFill>
          <a:ln>
            <a:noFill/>
          </a:ln>
        </p:spPr>
      </p:sp>
      <p:grpSp>
        <p:nvGrpSpPr>
          <p:cNvPr id="6" name="Group 6"/>
          <p:cNvGrpSpPr/>
          <p:nvPr/>
        </p:nvGrpSpPr>
        <p:grpSpPr>
          <a:xfrm>
            <a:off x="487680" y="534352"/>
            <a:ext cx="11170920" cy="1008698"/>
            <a:chOff x="487680" y="534352"/>
            <a:chExt cx="11170920" cy="1008698"/>
          </a:xfrm>
        </p:grpSpPr>
        <p:sp>
          <p:nvSpPr>
            <p:cNvPr id="3" name="TextBox 3"/>
            <p:cNvSpPr txBox="1"/>
            <p:nvPr/>
          </p:nvSpPr>
          <p:spPr>
            <a:xfrm>
              <a:off x="520065" y="534352"/>
              <a:ext cx="116147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08 / REPRODUCE</a:t>
              </a:r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487680" y="811530"/>
              <a:ext cx="6716268" cy="7315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3600" b="1" dirty="0">
                  <a:solidFill>
                    <a:srgbClr val="102A43"/>
                  </a:solidFill>
                  <a:latin typeface="Arial"/>
                  <a:ea typeface="Microsoft YaHei"/>
                  <a:cs typeface="Arial"/>
                </a:rPr>
                <a:t>三条命令，复现完整证据链</a:t>
              </a:r>
            </a:p>
          </p:txBody>
        </p:sp>
        <p:sp>
          <p:nvSpPr>
            <p:cNvPr id="5" name="Line 5"/>
            <p:cNvSpPr/>
            <p:nvPr/>
          </p:nvSpPr>
          <p:spPr>
            <a:xfrm>
              <a:off x="533400" y="1428750"/>
              <a:ext cx="11125200" cy="9525"/>
            </a:xfrm>
            <a:custGeom>
              <a:avLst/>
              <a:gdLst/>
              <a:ahLst/>
              <a:cxnLst/>
              <a:rect l="l" t="t" r="r" b="b"/>
              <a:pathLst>
                <a:path w="11125200" h="9525">
                  <a:moveTo>
                    <a:pt x="0" y="0"/>
                  </a:moveTo>
                  <a:lnTo>
                    <a:pt x="11125200" y="0"/>
                  </a:lnTo>
                </a:path>
              </a:pathLst>
            </a:custGeom>
            <a:noFill/>
            <a:ln w="19050">
              <a:solidFill>
                <a:srgbClr val="C8D0D7"/>
              </a:solidFill>
            </a:ln>
          </p:spPr>
        </p:sp>
      </p:grpSp>
      <p:grpSp>
        <p:nvGrpSpPr>
          <p:cNvPr id="19" name="Group 19"/>
          <p:cNvGrpSpPr/>
          <p:nvPr/>
        </p:nvGrpSpPr>
        <p:grpSpPr>
          <a:xfrm>
            <a:off x="533400" y="1885950"/>
            <a:ext cx="7677150" cy="3757612"/>
            <a:chOff x="533400" y="1885950"/>
            <a:chExt cx="7677150" cy="3757612"/>
          </a:xfrm>
        </p:grpSpPr>
        <p:sp>
          <p:nvSpPr>
            <p:cNvPr id="7" name="Rectangle 7"/>
            <p:cNvSpPr/>
            <p:nvPr/>
          </p:nvSpPr>
          <p:spPr>
            <a:xfrm>
              <a:off x="533400" y="1885950"/>
              <a:ext cx="7677150" cy="3695700"/>
            </a:xfrm>
            <a:prstGeom prst="roundRect">
              <a:avLst>
                <a:gd name="adj" fmla="val 2577"/>
              </a:avLst>
            </a:prstGeom>
            <a:solidFill>
              <a:srgbClr val="102A43"/>
            </a:solidFill>
            <a:ln>
              <a:noFill/>
            </a:ln>
          </p:spPr>
        </p:sp>
        <p:sp>
          <p:nvSpPr>
            <p:cNvPr id="8" name="TextBox 8"/>
            <p:cNvSpPr txBox="1"/>
            <p:nvPr/>
          </p:nvSpPr>
          <p:spPr>
            <a:xfrm>
              <a:off x="821055" y="2178368"/>
              <a:ext cx="175260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01 / AUDIT BEFORE</a:t>
              </a: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821055" y="2540318"/>
              <a:ext cx="485503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decklint audit before.pptx --profile ai-generated</a:t>
              </a:r>
            </a:p>
          </p:txBody>
        </p:sp>
        <p:sp>
          <p:nvSpPr>
            <p:cNvPr id="10" name="TextBox 10"/>
            <p:cNvSpPr txBox="1"/>
            <p:nvPr/>
          </p:nvSpPr>
          <p:spPr>
            <a:xfrm>
              <a:off x="821055" y="2807018"/>
              <a:ext cx="226228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--output proof/before</a:t>
              </a:r>
            </a:p>
          </p:txBody>
        </p:sp>
        <p:sp>
          <p:nvSpPr>
            <p:cNvPr id="11" name="Line 11"/>
            <p:cNvSpPr/>
            <p:nvPr/>
          </p:nvSpPr>
          <p:spPr>
            <a:xfrm>
              <a:off x="838200" y="3219450"/>
              <a:ext cx="7067550" cy="9525"/>
            </a:xfrm>
            <a:custGeom>
              <a:avLst/>
              <a:gdLst/>
              <a:ahLst/>
              <a:cxnLst/>
              <a:rect l="l" t="t" r="r" b="b"/>
              <a:pathLst>
                <a:path w="7067550" h="9525">
                  <a:moveTo>
                    <a:pt x="0" y="0"/>
                  </a:moveTo>
                  <a:lnTo>
                    <a:pt x="706755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821055" y="3492818"/>
              <a:ext cx="1649092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02 / AUDIT AFTER</a:t>
              </a:r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821055" y="3854768"/>
              <a:ext cx="4746593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decklint audit after.pptx --profile ai-generated</a:t>
              </a:r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821055" y="4121468"/>
              <a:ext cx="2153841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--output proof/after</a:t>
              </a:r>
            </a:p>
          </p:txBody>
        </p:sp>
        <p:sp>
          <p:nvSpPr>
            <p:cNvPr id="15" name="Line 15"/>
            <p:cNvSpPr/>
            <p:nvPr/>
          </p:nvSpPr>
          <p:spPr>
            <a:xfrm>
              <a:off x="838200" y="4533900"/>
              <a:ext cx="7067550" cy="9525"/>
            </a:xfrm>
            <a:custGeom>
              <a:avLst/>
              <a:gdLst/>
              <a:ahLst/>
              <a:cxnLst/>
              <a:rect l="l" t="t" r="r" b="b"/>
              <a:pathLst>
                <a:path w="7067550" h="9525">
                  <a:moveTo>
                    <a:pt x="0" y="0"/>
                  </a:moveTo>
                  <a:lnTo>
                    <a:pt x="7067550" y="0"/>
                  </a:lnTo>
                </a:path>
              </a:pathLst>
            </a:custGeom>
            <a:noFill/>
            <a:ln w="19050">
              <a:solidFill>
                <a:srgbClr val="52758C"/>
              </a:solidFill>
            </a:ln>
          </p:spPr>
        </p:sp>
        <p:sp>
          <p:nvSpPr>
            <p:cNvPr id="16" name="TextBox 16"/>
            <p:cNvSpPr txBox="1"/>
            <p:nvPr/>
          </p:nvSpPr>
          <p:spPr>
            <a:xfrm>
              <a:off x="821055" y="4807268"/>
              <a:ext cx="1379958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E56A2F"/>
                  </a:solidFill>
                  <a:latin typeface="Consolas"/>
                  <a:ea typeface="Microsoft YaHei"/>
                  <a:cs typeface="Consolas"/>
                </a:rPr>
                <a:t>03 / COMPARE</a:t>
              </a:r>
            </a:p>
          </p:txBody>
        </p:sp>
        <p:sp>
          <p:nvSpPr>
            <p:cNvPr id="17" name="TextBox 17"/>
            <p:cNvSpPr txBox="1"/>
            <p:nvPr/>
          </p:nvSpPr>
          <p:spPr>
            <a:xfrm>
              <a:off x="821055" y="5169218"/>
              <a:ext cx="5259229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F7F5EF"/>
                  </a:solidFill>
                  <a:latin typeface="Consolas"/>
                  <a:ea typeface="Microsoft YaHei"/>
                  <a:cs typeface="Consolas"/>
                </a:rPr>
                <a:t>decklint compare proof/before.json proof/after.json</a:t>
              </a: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824865" y="5430202"/>
              <a:ext cx="4052173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C8D0D7"/>
                  </a:solidFill>
                  <a:latin typeface="Consolas"/>
                  <a:ea typeface="Microsoft YaHei"/>
                  <a:cs typeface="Consolas"/>
                </a:rPr>
                <a:t>--output proof/comparison --fail-on-regression high</a:t>
              </a:r>
            </a:p>
          </p:txBody>
        </p:sp>
      </p:grpSp>
      <p:grpSp>
        <p:nvGrpSpPr>
          <p:cNvPr id="39" name="Group 39"/>
          <p:cNvGrpSpPr/>
          <p:nvPr/>
        </p:nvGrpSpPr>
        <p:grpSpPr>
          <a:xfrm>
            <a:off x="8721090" y="1987868"/>
            <a:ext cx="3091053" cy="3574732"/>
            <a:chOff x="8721090" y="1987868"/>
            <a:chExt cx="3091053" cy="3574732"/>
          </a:xfrm>
        </p:grpSpPr>
        <p:sp>
          <p:nvSpPr>
            <p:cNvPr id="20" name="TextBox 20"/>
            <p:cNvSpPr txBox="1"/>
            <p:nvPr/>
          </p:nvSpPr>
          <p:spPr>
            <a:xfrm>
              <a:off x="8726805" y="1987868"/>
              <a:ext cx="1348904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b="1" dirty="0">
                  <a:solidFill>
                    <a:srgbClr val="52758C"/>
                  </a:solidFill>
                  <a:latin typeface="Consolas"/>
                  <a:ea typeface="Microsoft YaHei"/>
                  <a:cs typeface="Consolas"/>
                </a:rPr>
                <a:t>DELIVERABLES</a:t>
              </a:r>
            </a:p>
          </p:txBody>
        </p:sp>
        <p:grpSp>
          <p:nvGrpSpPr>
            <p:cNvPr id="23" name="Group 23"/>
            <p:cNvGrpSpPr/>
            <p:nvPr/>
          </p:nvGrpSpPr>
          <p:grpSpPr>
            <a:xfrm>
              <a:off x="8782050" y="2552700"/>
              <a:ext cx="228600" cy="228600"/>
              <a:chOff x="8782050" y="2552700"/>
              <a:chExt cx="228600" cy="228600"/>
            </a:xfrm>
          </p:grpSpPr>
          <p:sp>
            <p:nvSpPr>
              <p:cNvPr id="21" name="Freeform 21"/>
              <p:cNvSpPr/>
              <p:nvPr/>
            </p:nvSpPr>
            <p:spPr>
              <a:xfrm>
                <a:off x="8782050" y="2552700"/>
                <a:ext cx="228600" cy="2286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228600">
                    <a:moveTo>
                      <a:pt x="0" y="114300"/>
                    </a:moveTo>
                    <a:cubicBezTo>
                      <a:pt x="0" y="177426"/>
                      <a:pt x="51174" y="228600"/>
                      <a:pt x="114300" y="228600"/>
                    </a:cubicBezTo>
                    <a:cubicBezTo>
                      <a:pt x="177426" y="228600"/>
                      <a:pt x="228600" y="177426"/>
                      <a:pt x="228600" y="114300"/>
                    </a:cubicBezTo>
                    <a:cubicBezTo>
                      <a:pt x="228600" y="51174"/>
                      <a:pt x="177426" y="0"/>
                      <a:pt x="114300" y="0"/>
                    </a:cubicBezTo>
                    <a:cubicBezTo>
                      <a:pt x="51174" y="0"/>
                      <a:pt x="0" y="51174"/>
                      <a:pt x="0" y="114300"/>
                    </a:cubicBez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  <p:sp>
            <p:nvSpPr>
              <p:cNvPr id="22" name="Freeform 22"/>
              <p:cNvSpPr/>
              <p:nvPr/>
            </p:nvSpPr>
            <p:spPr>
              <a:xfrm>
                <a:off x="8858250" y="2641600"/>
                <a:ext cx="762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0800">
                    <a:moveTo>
                      <a:pt x="0" y="25400"/>
                    </a:moveTo>
                    <a:lnTo>
                      <a:pt x="25400" y="50800"/>
                    </a:lnTo>
                    <a:lnTo>
                      <a:pt x="76200" y="0"/>
                    </a:ln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</p:grpSp>
        <p:sp>
          <p:nvSpPr>
            <p:cNvPr id="24" name="TextBox 24"/>
            <p:cNvSpPr txBox="1"/>
            <p:nvPr/>
          </p:nvSpPr>
          <p:spPr>
            <a:xfrm>
              <a:off x="9216390" y="2548890"/>
              <a:ext cx="2595753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before / after PPTX</a:t>
              </a:r>
            </a:p>
          </p:txBody>
        </p:sp>
        <p:grpSp>
          <p:nvGrpSpPr>
            <p:cNvPr id="27" name="Group 27"/>
            <p:cNvGrpSpPr/>
            <p:nvPr/>
          </p:nvGrpSpPr>
          <p:grpSpPr>
            <a:xfrm>
              <a:off x="8782050" y="3143250"/>
              <a:ext cx="228600" cy="228600"/>
              <a:chOff x="8782050" y="3143250"/>
              <a:chExt cx="228600" cy="228600"/>
            </a:xfrm>
          </p:grpSpPr>
          <p:sp>
            <p:nvSpPr>
              <p:cNvPr id="25" name="Freeform 25"/>
              <p:cNvSpPr/>
              <p:nvPr/>
            </p:nvSpPr>
            <p:spPr>
              <a:xfrm>
                <a:off x="8782050" y="3143250"/>
                <a:ext cx="228600" cy="2286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228600">
                    <a:moveTo>
                      <a:pt x="0" y="114300"/>
                    </a:moveTo>
                    <a:cubicBezTo>
                      <a:pt x="0" y="177426"/>
                      <a:pt x="51174" y="228600"/>
                      <a:pt x="114300" y="228600"/>
                    </a:cubicBezTo>
                    <a:cubicBezTo>
                      <a:pt x="177426" y="228600"/>
                      <a:pt x="228600" y="177426"/>
                      <a:pt x="228600" y="114300"/>
                    </a:cubicBezTo>
                    <a:cubicBezTo>
                      <a:pt x="228600" y="51174"/>
                      <a:pt x="177426" y="0"/>
                      <a:pt x="114300" y="0"/>
                    </a:cubicBezTo>
                    <a:cubicBezTo>
                      <a:pt x="51174" y="0"/>
                      <a:pt x="0" y="51174"/>
                      <a:pt x="0" y="114300"/>
                    </a:cubicBez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  <p:sp>
            <p:nvSpPr>
              <p:cNvPr id="26" name="Freeform 26"/>
              <p:cNvSpPr/>
              <p:nvPr/>
            </p:nvSpPr>
            <p:spPr>
              <a:xfrm>
                <a:off x="8858250" y="3232150"/>
                <a:ext cx="762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0800">
                    <a:moveTo>
                      <a:pt x="0" y="25400"/>
                    </a:moveTo>
                    <a:lnTo>
                      <a:pt x="25400" y="50800"/>
                    </a:lnTo>
                    <a:lnTo>
                      <a:pt x="76200" y="0"/>
                    </a:ln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</p:grpSp>
        <p:sp>
          <p:nvSpPr>
            <p:cNvPr id="28" name="TextBox 28"/>
            <p:cNvSpPr txBox="1"/>
            <p:nvPr/>
          </p:nvSpPr>
          <p:spPr>
            <a:xfrm>
              <a:off x="9216390" y="3139440"/>
              <a:ext cx="162306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两份审计报告</a:t>
              </a:r>
            </a:p>
          </p:txBody>
        </p:sp>
        <p:grpSp>
          <p:nvGrpSpPr>
            <p:cNvPr id="31" name="Group 31"/>
            <p:cNvGrpSpPr/>
            <p:nvPr/>
          </p:nvGrpSpPr>
          <p:grpSpPr>
            <a:xfrm>
              <a:off x="8782050" y="3733800"/>
              <a:ext cx="228600" cy="228600"/>
              <a:chOff x="8782050" y="3733800"/>
              <a:chExt cx="228600" cy="228600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8782050" y="3733800"/>
                <a:ext cx="228600" cy="2286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228600">
                    <a:moveTo>
                      <a:pt x="0" y="114300"/>
                    </a:moveTo>
                    <a:cubicBezTo>
                      <a:pt x="0" y="177426"/>
                      <a:pt x="51174" y="228600"/>
                      <a:pt x="114300" y="228600"/>
                    </a:cubicBezTo>
                    <a:cubicBezTo>
                      <a:pt x="177426" y="228600"/>
                      <a:pt x="228600" y="177426"/>
                      <a:pt x="228600" y="114300"/>
                    </a:cubicBezTo>
                    <a:cubicBezTo>
                      <a:pt x="228600" y="51174"/>
                      <a:pt x="177426" y="0"/>
                      <a:pt x="114300" y="0"/>
                    </a:cubicBezTo>
                    <a:cubicBezTo>
                      <a:pt x="51174" y="0"/>
                      <a:pt x="0" y="51174"/>
                      <a:pt x="0" y="114300"/>
                    </a:cubicBez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  <p:sp>
            <p:nvSpPr>
              <p:cNvPr id="30" name="Freeform 30"/>
              <p:cNvSpPr/>
              <p:nvPr/>
            </p:nvSpPr>
            <p:spPr>
              <a:xfrm>
                <a:off x="8858250" y="3822700"/>
                <a:ext cx="762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0800">
                    <a:moveTo>
                      <a:pt x="0" y="25400"/>
                    </a:moveTo>
                    <a:lnTo>
                      <a:pt x="25400" y="50800"/>
                    </a:lnTo>
                    <a:lnTo>
                      <a:pt x="76200" y="0"/>
                    </a:ln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</p:grpSp>
        <p:sp>
          <p:nvSpPr>
            <p:cNvPr id="32" name="TextBox 32"/>
            <p:cNvSpPr txBox="1"/>
            <p:nvPr/>
          </p:nvSpPr>
          <p:spPr>
            <a:xfrm>
              <a:off x="9216390" y="3729990"/>
              <a:ext cx="162306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一份比较报告</a:t>
              </a:r>
            </a:p>
          </p:txBody>
        </p:sp>
        <p:grpSp>
          <p:nvGrpSpPr>
            <p:cNvPr id="35" name="Group 35"/>
            <p:cNvGrpSpPr/>
            <p:nvPr/>
          </p:nvGrpSpPr>
          <p:grpSpPr>
            <a:xfrm>
              <a:off x="8782050" y="4324350"/>
              <a:ext cx="228600" cy="228600"/>
              <a:chOff x="8782050" y="4324350"/>
              <a:chExt cx="228600" cy="228600"/>
            </a:xfrm>
          </p:grpSpPr>
          <p:sp>
            <p:nvSpPr>
              <p:cNvPr id="33" name="Freeform 33"/>
              <p:cNvSpPr/>
              <p:nvPr/>
            </p:nvSpPr>
            <p:spPr>
              <a:xfrm>
                <a:off x="8782050" y="4324350"/>
                <a:ext cx="228600" cy="228600"/>
              </a:xfrm>
              <a:custGeom>
                <a:avLst/>
                <a:gdLst/>
                <a:ahLst/>
                <a:cxnLst/>
                <a:rect l="l" t="t" r="r" b="b"/>
                <a:pathLst>
                  <a:path w="228600" h="228600">
                    <a:moveTo>
                      <a:pt x="0" y="114300"/>
                    </a:moveTo>
                    <a:cubicBezTo>
                      <a:pt x="0" y="177426"/>
                      <a:pt x="51174" y="228600"/>
                      <a:pt x="114300" y="228600"/>
                    </a:cubicBezTo>
                    <a:cubicBezTo>
                      <a:pt x="177426" y="228600"/>
                      <a:pt x="228600" y="177426"/>
                      <a:pt x="228600" y="114300"/>
                    </a:cubicBezTo>
                    <a:cubicBezTo>
                      <a:pt x="228600" y="51174"/>
                      <a:pt x="177426" y="0"/>
                      <a:pt x="114300" y="0"/>
                    </a:cubicBezTo>
                    <a:cubicBezTo>
                      <a:pt x="51174" y="0"/>
                      <a:pt x="0" y="51174"/>
                      <a:pt x="0" y="114300"/>
                    </a:cubicBez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  <p:sp>
            <p:nvSpPr>
              <p:cNvPr id="34" name="Freeform 34"/>
              <p:cNvSpPr/>
              <p:nvPr/>
            </p:nvSpPr>
            <p:spPr>
              <a:xfrm>
                <a:off x="8858250" y="4413250"/>
                <a:ext cx="76200" cy="50800"/>
              </a:xfrm>
              <a:custGeom>
                <a:avLst/>
                <a:gdLst/>
                <a:ahLst/>
                <a:cxnLst/>
                <a:rect l="l" t="t" r="r" b="b"/>
                <a:pathLst>
                  <a:path w="76200" h="50800">
                    <a:moveTo>
                      <a:pt x="0" y="25400"/>
                    </a:moveTo>
                    <a:lnTo>
                      <a:pt x="25400" y="50800"/>
                    </a:lnTo>
                    <a:lnTo>
                      <a:pt x="76200" y="0"/>
                    </a:lnTo>
                  </a:path>
                </a:pathLst>
              </a:custGeom>
              <a:noFill/>
              <a:ln w="19050">
                <a:solidFill>
                  <a:srgbClr val="2F7D5B"/>
                </a:solidFill>
              </a:ln>
            </p:spPr>
          </p:sp>
        </p:grpSp>
        <p:sp>
          <p:nvSpPr>
            <p:cNvPr id="36" name="TextBox 36"/>
            <p:cNvSpPr txBox="1"/>
            <p:nvPr/>
          </p:nvSpPr>
          <p:spPr>
            <a:xfrm>
              <a:off x="9216390" y="4320540"/>
              <a:ext cx="1885950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dirty="0">
                  <a:solidFill>
                    <a:srgbClr val="1E2933"/>
                  </a:solidFill>
                  <a:latin typeface="Arial"/>
                  <a:ea typeface="Microsoft YaHei"/>
                  <a:cs typeface="Arial"/>
                </a:rPr>
                <a:t>可追溯修复清单</a:t>
              </a:r>
            </a:p>
          </p:txBody>
        </p:sp>
        <p:sp>
          <p:nvSpPr>
            <p:cNvPr id="37" name="Line 37"/>
            <p:cNvSpPr/>
            <p:nvPr/>
          </p:nvSpPr>
          <p:spPr>
            <a:xfrm>
              <a:off x="8743950" y="5010150"/>
              <a:ext cx="2914650" cy="9525"/>
            </a:xfrm>
            <a:custGeom>
              <a:avLst/>
              <a:gdLst/>
              <a:ahLst/>
              <a:cxnLst/>
              <a:rect l="l" t="t" r="r" b="b"/>
              <a:pathLst>
                <a:path w="2914650" h="9525">
                  <a:moveTo>
                    <a:pt x="0" y="0"/>
                  </a:moveTo>
                  <a:lnTo>
                    <a:pt x="2914650" y="0"/>
                  </a:lnTo>
                </a:path>
              </a:pathLst>
            </a:custGeom>
            <a:noFill/>
            <a:ln w="47625">
              <a:solidFill>
                <a:srgbClr val="2F7D5B"/>
              </a:solidFill>
            </a:ln>
          </p:spPr>
        </p:sp>
        <p:sp>
          <p:nvSpPr>
            <p:cNvPr id="38" name="TextBox 38"/>
            <p:cNvSpPr txBox="1"/>
            <p:nvPr/>
          </p:nvSpPr>
          <p:spPr>
            <a:xfrm>
              <a:off x="8721090" y="5196840"/>
              <a:ext cx="2253996" cy="3657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800" b="1" dirty="0">
                  <a:solidFill>
                    <a:srgbClr val="2F7D5B"/>
                  </a:solidFill>
                  <a:latin typeface="Arial"/>
                  <a:ea typeface="Microsoft YaHei"/>
                  <a:cs typeface="Arial"/>
                </a:rPr>
                <a:t>通过，才进入交付</a:t>
              </a:r>
            </a:p>
          </p:txBody>
        </p:sp>
      </p:grpSp>
      <p:grpSp>
        <p:nvGrpSpPr>
          <p:cNvPr id="43" name="Group 43"/>
          <p:cNvGrpSpPr/>
          <p:nvPr/>
        </p:nvGrpSpPr>
        <p:grpSpPr>
          <a:xfrm>
            <a:off x="516255" y="5950268"/>
            <a:ext cx="11155680" cy="683894"/>
            <a:chOff x="516255" y="5950268"/>
            <a:chExt cx="11155680" cy="683894"/>
          </a:xfrm>
        </p:grpSpPr>
        <p:sp>
          <p:nvSpPr>
            <p:cNvPr id="40" name="TextBox 40"/>
            <p:cNvSpPr txBox="1"/>
            <p:nvPr/>
          </p:nvSpPr>
          <p:spPr>
            <a:xfrm>
              <a:off x="516255" y="5950268"/>
              <a:ext cx="3583305" cy="27432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350" dirty="0">
                  <a:solidFill>
                    <a:srgbClr val="52606D"/>
                  </a:solidFill>
                  <a:latin typeface="Arial"/>
                  <a:ea typeface="Microsoft YaHei"/>
                  <a:cs typeface="Arial"/>
                </a:rPr>
                <a:t>生成负责创造可能；审计负责建立信任。</a:t>
              </a:r>
            </a:p>
          </p:txBody>
        </p:sp>
        <p:sp>
          <p:nvSpPr>
            <p:cNvPr id="41" name="TextBox 41"/>
            <p:cNvSpPr txBox="1"/>
            <p:nvPr/>
          </p:nvSpPr>
          <p:spPr>
            <a:xfrm>
              <a:off x="520065" y="6420802"/>
              <a:ext cx="238829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l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DECKLINT × ULTIMATE PPT MASTER</a:t>
              </a:r>
            </a:p>
          </p:txBody>
        </p:sp>
        <p:sp>
          <p:nvSpPr>
            <p:cNvPr id="42" name="TextBox 42"/>
            <p:cNvSpPr txBox="1"/>
            <p:nvPr/>
          </p:nvSpPr>
          <p:spPr>
            <a:xfrm>
              <a:off x="11476577" y="6420802"/>
              <a:ext cx="195358" cy="213360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anchor="t" anchorCtr="0">
              <a:spAutoFit/>
            </a:bodyPr>
            <a:lstStyle/>
            <a:p>
              <a:pPr algn="r"/>
              <a:r>
                <a:rPr lang="zh-CN" sz="1050" dirty="0">
                  <a:solidFill>
                    <a:srgbClr val="7B8794"/>
                  </a:solidFill>
                  <a:latin typeface="Consolas"/>
                  <a:ea typeface="Microsoft YaHei"/>
                  <a:cs typeface="Consolas"/>
                </a:rPr>
                <a:t>09</a:t>
              </a:r>
            </a:p>
          </p:txBody>
        </p:sp>
      </p:grp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4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